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8" r:id="rId3"/>
    <p:sldId id="282" r:id="rId4"/>
    <p:sldId id="257" r:id="rId5"/>
    <p:sldId id="283" r:id="rId6"/>
    <p:sldId id="284" r:id="rId7"/>
    <p:sldId id="259" r:id="rId8"/>
    <p:sldId id="260" r:id="rId9"/>
    <p:sldId id="288" r:id="rId10"/>
    <p:sldId id="261" r:id="rId11"/>
    <p:sldId id="262" r:id="rId12"/>
    <p:sldId id="263" r:id="rId13"/>
    <p:sldId id="266" r:id="rId14"/>
    <p:sldId id="289" r:id="rId15"/>
    <p:sldId id="265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8" r:id="rId25"/>
    <p:sldId id="279" r:id="rId26"/>
    <p:sldId id="280" r:id="rId27"/>
    <p:sldId id="291" r:id="rId28"/>
    <p:sldId id="292" r:id="rId29"/>
    <p:sldId id="281" r:id="rId30"/>
    <p:sldId id="293" r:id="rId31"/>
    <p:sldId id="294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21" r:id="rId45"/>
    <p:sldId id="322" r:id="rId46"/>
    <p:sldId id="320" r:id="rId47"/>
    <p:sldId id="319" r:id="rId48"/>
    <p:sldId id="313" r:id="rId49"/>
    <p:sldId id="314" r:id="rId50"/>
    <p:sldId id="316" r:id="rId51"/>
    <p:sldId id="315" r:id="rId52"/>
    <p:sldId id="317" r:id="rId53"/>
    <p:sldId id="318" r:id="rId54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8E2F"/>
    <a:srgbClr val="CC9900"/>
    <a:srgbClr val="937D67"/>
    <a:srgbClr val="918069"/>
    <a:srgbClr val="A99B89"/>
    <a:srgbClr val="ABA68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4643" autoAdjust="0"/>
  </p:normalViewPr>
  <p:slideViewPr>
    <p:cSldViewPr>
      <p:cViewPr>
        <p:scale>
          <a:sx n="90" d="100"/>
          <a:sy n="90" d="100"/>
        </p:scale>
        <p:origin x="-540" y="-40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14724-9518-45BA-B8DA-B6AD394AFA15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FA5FE-115B-4714-8E11-6C8688E805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9724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https://vk.com/dudutki</a:t>
            </a:r>
            <a:endParaRPr lang="ru-RU" dirty="0" smtClean="0"/>
          </a:p>
          <a:p>
            <a:r>
              <a:rPr lang="en-US" dirty="0" smtClean="0"/>
              <a:t>http://www.dudutki-belarus.narod.ru/</a:t>
            </a:r>
            <a:endParaRPr lang="ru-RU" dirty="0" smtClean="0"/>
          </a:p>
          <a:p>
            <a:r>
              <a:rPr lang="en-US" dirty="0" smtClean="0"/>
              <a:t>http://www.dudutki.by/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https://vk.com/dudutki</a:t>
            </a:r>
            <a:endParaRPr lang="ru-RU" dirty="0" smtClean="0"/>
          </a:p>
          <a:p>
            <a:r>
              <a:rPr lang="en-US" dirty="0" smtClean="0"/>
              <a:t>http://www.dudutki-belarus.narod.ru/</a:t>
            </a:r>
            <a:endParaRPr lang="ru-RU" dirty="0" smtClean="0"/>
          </a:p>
          <a:p>
            <a:r>
              <a:rPr lang="en-US" dirty="0" smtClean="0"/>
              <a:t>http://www.dudutki.by/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https://vk.com/dudutki</a:t>
            </a:r>
            <a:endParaRPr lang="ru-RU" dirty="0" smtClean="0"/>
          </a:p>
          <a:p>
            <a:r>
              <a:rPr lang="en-US" dirty="0" smtClean="0"/>
              <a:t>http://www.dudutki-belarus.narod.ru/</a:t>
            </a:r>
            <a:endParaRPr lang="ru-RU" dirty="0" smtClean="0"/>
          </a:p>
          <a:p>
            <a:r>
              <a:rPr lang="en-US" dirty="0" smtClean="0"/>
              <a:t>http://www.dudutki.by/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https://vk.com/dudutki</a:t>
            </a:r>
            <a:endParaRPr lang="ru-RU" dirty="0" smtClean="0"/>
          </a:p>
          <a:p>
            <a:r>
              <a:rPr lang="en-US" dirty="0" smtClean="0"/>
              <a:t>http://www.dudutki-belarus.narod.ru/</a:t>
            </a:r>
            <a:endParaRPr lang="ru-RU" dirty="0" smtClean="0"/>
          </a:p>
          <a:p>
            <a:r>
              <a:rPr lang="en-US" dirty="0" smtClean="0"/>
              <a:t>http://www.dudutki.by/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96674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96674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7867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7867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8846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A5FE-115B-4714-8E11-6C8688E805E6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1" y="274640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1" y="1600202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2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37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6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1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3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37.png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3.pn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.jpeg"/><Relationship Id="rId4" Type="http://schemas.openxmlformats.org/officeDocument/2006/relationships/image" Target="../media/image112.jpeg"/><Relationship Id="rId9" Type="http://schemas.openxmlformats.org/officeDocument/2006/relationships/image" Target="../media/image11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3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3.pn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37.pn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37.png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1.jpeg"/><Relationship Id="rId7" Type="http://schemas.openxmlformats.org/officeDocument/2006/relationships/image" Target="../media/image1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1.jpeg"/><Relationship Id="rId7" Type="http://schemas.openxmlformats.org/officeDocument/2006/relationships/image" Target="../media/image15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3.png"/><Relationship Id="rId9" Type="http://schemas.openxmlformats.org/officeDocument/2006/relationships/image" Target="../media/image16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1.jpeg"/><Relationship Id="rId7" Type="http://schemas.openxmlformats.org/officeDocument/2006/relationships/image" Target="../media/image16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image" Target="../media/image37.png"/><Relationship Id="rId7" Type="http://schemas.openxmlformats.org/officeDocument/2006/relationships/image" Target="../media/image169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10" Type="http://schemas.openxmlformats.org/officeDocument/2006/relationships/image" Target="../media/image1.jpeg"/><Relationship Id="rId4" Type="http://schemas.openxmlformats.org/officeDocument/2006/relationships/image" Target="../media/image166.jpeg"/><Relationship Id="rId9" Type="http://schemas.openxmlformats.org/officeDocument/2006/relationships/image" Target="../media/image171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151.jpeg"/><Relationship Id="rId7" Type="http://schemas.openxmlformats.org/officeDocument/2006/relationships/image" Target="../media/image17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10" Type="http://schemas.openxmlformats.org/officeDocument/2006/relationships/image" Target="../media/image1.jpeg"/><Relationship Id="rId4" Type="http://schemas.openxmlformats.org/officeDocument/2006/relationships/image" Target="../media/image37.png"/><Relationship Id="rId9" Type="http://schemas.openxmlformats.org/officeDocument/2006/relationships/image" Target="../media/image17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77.jpeg"/><Relationship Id="rId7" Type="http://schemas.openxmlformats.org/officeDocument/2006/relationships/image" Target="../media/image180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jpeg"/><Relationship Id="rId5" Type="http://schemas.openxmlformats.org/officeDocument/2006/relationships/image" Target="../media/image37.png"/><Relationship Id="rId4" Type="http://schemas.openxmlformats.org/officeDocument/2006/relationships/image" Target="../media/image182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85.jpeg"/><Relationship Id="rId7" Type="http://schemas.openxmlformats.org/officeDocument/2006/relationships/image" Target="../media/image188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10" Type="http://schemas.openxmlformats.org/officeDocument/2006/relationships/image" Target="../media/image189.jpeg"/><Relationship Id="rId4" Type="http://schemas.openxmlformats.org/officeDocument/2006/relationships/image" Target="../media/image151.jpeg"/><Relationship Id="rId9" Type="http://schemas.openxmlformats.org/officeDocument/2006/relationships/image" Target="../media/image1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3.png"/><Relationship Id="rId7" Type="http://schemas.openxmlformats.org/officeDocument/2006/relationships/image" Target="../media/image193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7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3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666984" y="2143116"/>
            <a:ext cx="673895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rebuchet MS" pitchFamily="34" charset="0"/>
              </a:rPr>
              <a:t>Агро-экотуризм</a:t>
            </a:r>
            <a:r>
              <a:rPr lang="ru-RU" sz="48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rebuchet MS" pitchFamily="34" charset="0"/>
              </a:rPr>
              <a:t> в Республике Беларусь</a:t>
            </a:r>
            <a:endParaRPr lang="ru-RU" sz="4800" b="1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Trebuchet MS" pitchFamily="34" charset="0"/>
            </a:endParaRPr>
          </a:p>
        </p:txBody>
      </p:sp>
      <p:pic>
        <p:nvPicPr>
          <p:cNvPr id="2050" name="Picture 2" descr="C:\Users\gks.CCT\Desktop\Ксения\Презентации\17.11 One Pass Asia\tomsk_log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752" y="142852"/>
            <a:ext cx="1282424" cy="11798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24174" y="1214422"/>
            <a:ext cx="700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937D67"/>
                </a:solidFill>
                <a:latin typeface="Gabriola" pitchFamily="82" charset="0"/>
              </a:rPr>
              <a:t>Департамент по культуре и туризму Томской области</a:t>
            </a:r>
            <a:endParaRPr lang="ru-RU" sz="2400" dirty="0">
              <a:solidFill>
                <a:srgbClr val="937D67"/>
              </a:solidFill>
              <a:latin typeface="Gabriola" pitchFamily="82" charset="0"/>
            </a:endParaRPr>
          </a:p>
        </p:txBody>
      </p:sp>
      <p:pic>
        <p:nvPicPr>
          <p:cNvPr id="1027" name="Picture 3" descr="C:\Users\gks.CCT\Desktop\Ксения\Презентации\Итог Беларусь\1c0bdb67d402e7092a607f68f78r--kartiny-panno-leto-v-derevne.jpg"/>
          <p:cNvPicPr>
            <a:picLocks noChangeAspect="1" noChangeArrowheads="1"/>
          </p:cNvPicPr>
          <p:nvPr/>
        </p:nvPicPr>
        <p:blipFill>
          <a:blip r:embed="rId4" cstate="print"/>
          <a:srcRect t="12857"/>
          <a:stretch>
            <a:fillRect/>
          </a:stretch>
        </p:blipFill>
        <p:spPr bwMode="auto">
          <a:xfrm>
            <a:off x="0" y="1285860"/>
            <a:ext cx="1666852" cy="145253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8" name="Picture 4" descr="C:\Users\gks.CCT\Desktop\Ксения\Презентации\Итог Беларусь\f0_357794912.jpg"/>
          <p:cNvPicPr>
            <a:picLocks noChangeAspect="1" noChangeArrowheads="1"/>
          </p:cNvPicPr>
          <p:nvPr/>
        </p:nvPicPr>
        <p:blipFill>
          <a:blip r:embed="rId5" cstate="print"/>
          <a:srcRect r="3627"/>
          <a:stretch>
            <a:fillRect/>
          </a:stretch>
        </p:blipFill>
        <p:spPr bwMode="auto">
          <a:xfrm>
            <a:off x="0" y="5356988"/>
            <a:ext cx="2024042" cy="150101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9" name="Picture 5" descr="C:\Users\gks.CCT\Desktop\Ксения\Презентации\Итог Беларусь\fullsiz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99540" y="5357826"/>
            <a:ext cx="2039344" cy="150017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30" name="Picture 6" descr="C:\Users\gks.CCT\Desktop\Ксения\Презентации\Итог Беларусь\ff93345415bb.jpg"/>
          <p:cNvPicPr>
            <a:picLocks noChangeAspect="1" noChangeArrowheads="1"/>
          </p:cNvPicPr>
          <p:nvPr/>
        </p:nvPicPr>
        <p:blipFill>
          <a:blip r:embed="rId7" cstate="print"/>
          <a:srcRect l="3427"/>
          <a:stretch>
            <a:fillRect/>
          </a:stretch>
        </p:blipFill>
        <p:spPr bwMode="auto">
          <a:xfrm>
            <a:off x="1952604" y="5357826"/>
            <a:ext cx="2286016" cy="150017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31" name="Picture 7" descr="C:\Users\gks.CCT\Desktop\Ксения\Презентации\Итог Беларусь\bimg_5786.jpg"/>
          <p:cNvPicPr>
            <a:picLocks noChangeAspect="1" noChangeArrowheads="1"/>
          </p:cNvPicPr>
          <p:nvPr/>
        </p:nvPicPr>
        <p:blipFill>
          <a:blip r:embed="rId8" cstate="print"/>
          <a:srcRect t="-1822"/>
          <a:stretch>
            <a:fillRect/>
          </a:stretch>
        </p:blipFill>
        <p:spPr bwMode="auto">
          <a:xfrm>
            <a:off x="0" y="-71462"/>
            <a:ext cx="1666852" cy="135729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32" name="Picture 8" descr="C:\Users\gks.CCT\Desktop\Ксения\Презентации\Итог Беларусь\124740413_2.jpg"/>
          <p:cNvPicPr>
            <a:picLocks noChangeAspect="1" noChangeArrowheads="1"/>
          </p:cNvPicPr>
          <p:nvPr/>
        </p:nvPicPr>
        <p:blipFill>
          <a:blip r:embed="rId9" cstate="print"/>
          <a:srcRect l="5816"/>
          <a:stretch>
            <a:fillRect/>
          </a:stretch>
        </p:blipFill>
        <p:spPr bwMode="auto">
          <a:xfrm>
            <a:off x="7453330" y="5357826"/>
            <a:ext cx="2500330" cy="150017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33" name="Picture 9" descr="C:\Users\gks.CCT\Desktop\Ксения\Презентации\Итог Беларусь\1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745604"/>
            <a:ext cx="1666852" cy="132633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34" name="Picture 10" descr="C:\Users\gks.CCT\Desktop\Ксения\Презентации\Итог Беларусь\116082228_0c1982028a0a45d53e9b7e0e3291fa1d.jpg"/>
          <p:cNvPicPr>
            <a:picLocks noChangeAspect="1" noChangeArrowheads="1"/>
          </p:cNvPicPr>
          <p:nvPr/>
        </p:nvPicPr>
        <p:blipFill>
          <a:blip r:embed="rId11" cstate="print"/>
          <a:srcRect t="10021"/>
          <a:stretch>
            <a:fillRect/>
          </a:stretch>
        </p:blipFill>
        <p:spPr bwMode="auto">
          <a:xfrm>
            <a:off x="0" y="4074902"/>
            <a:ext cx="1666852" cy="128292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051" name="Picture 3" descr="C:\Users\gks.CCT\Desktop\Ксения\Презентации\Итог Беларусь\mnzw1-1000x1000.PNG"/>
          <p:cNvPicPr>
            <a:picLocks noChangeAspect="1" noChangeArrowheads="1"/>
          </p:cNvPicPr>
          <p:nvPr/>
        </p:nvPicPr>
        <p:blipFill>
          <a:blip r:embed="rId12" cstate="print"/>
          <a:srcRect l="34375" r="28125"/>
          <a:stretch>
            <a:fillRect/>
          </a:stretch>
        </p:blipFill>
        <p:spPr bwMode="auto">
          <a:xfrm>
            <a:off x="1452538" y="-71462"/>
            <a:ext cx="428628" cy="1143009"/>
          </a:xfrm>
          <a:prstGeom prst="rect">
            <a:avLst/>
          </a:prstGeom>
          <a:noFill/>
        </p:spPr>
      </p:pic>
      <p:pic>
        <p:nvPicPr>
          <p:cNvPr id="1035" name="Picture 11" descr="C:\Users\gks.CCT\Desktop\Ксения\Презентации\Итог Беларусь\113457559_large_Elena_Pokusheva_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13357" y="5357826"/>
            <a:ext cx="1311411" cy="150017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" name="Picture 3" descr="C:\Users\gks.CCT\Desktop\Ксения\Презентации\Итог Беларусь\mnzw1-1000x1000.PNG"/>
          <p:cNvPicPr>
            <a:picLocks noChangeAspect="1" noChangeArrowheads="1"/>
          </p:cNvPicPr>
          <p:nvPr/>
        </p:nvPicPr>
        <p:blipFill>
          <a:blip r:embed="rId12" cstate="print"/>
          <a:srcRect l="34375" r="28125"/>
          <a:stretch>
            <a:fillRect/>
          </a:stretch>
        </p:blipFill>
        <p:spPr bwMode="auto">
          <a:xfrm>
            <a:off x="1452538" y="928670"/>
            <a:ext cx="428628" cy="1143009"/>
          </a:xfrm>
          <a:prstGeom prst="rect">
            <a:avLst/>
          </a:prstGeom>
          <a:noFill/>
        </p:spPr>
      </p:pic>
      <p:pic>
        <p:nvPicPr>
          <p:cNvPr id="19" name="Picture 3" descr="C:\Users\gks.CCT\Desktop\Ксения\Презентации\Итог Беларусь\mnzw1-1000x1000.PNG"/>
          <p:cNvPicPr>
            <a:picLocks noChangeAspect="1" noChangeArrowheads="1"/>
          </p:cNvPicPr>
          <p:nvPr/>
        </p:nvPicPr>
        <p:blipFill>
          <a:blip r:embed="rId12" cstate="print"/>
          <a:srcRect l="34375" r="28125"/>
          <a:stretch>
            <a:fillRect/>
          </a:stretch>
        </p:blipFill>
        <p:spPr bwMode="auto">
          <a:xfrm>
            <a:off x="1452538" y="1928802"/>
            <a:ext cx="428628" cy="1143009"/>
          </a:xfrm>
          <a:prstGeom prst="rect">
            <a:avLst/>
          </a:prstGeom>
          <a:noFill/>
        </p:spPr>
      </p:pic>
      <p:pic>
        <p:nvPicPr>
          <p:cNvPr id="20" name="Picture 3" descr="C:\Users\gks.CCT\Desktop\Ксения\Презентации\Итог Беларусь\mnzw1-1000x1000.PNG"/>
          <p:cNvPicPr>
            <a:picLocks noChangeAspect="1" noChangeArrowheads="1"/>
          </p:cNvPicPr>
          <p:nvPr/>
        </p:nvPicPr>
        <p:blipFill>
          <a:blip r:embed="rId12" cstate="print"/>
          <a:srcRect l="34375" r="28125"/>
          <a:stretch>
            <a:fillRect/>
          </a:stretch>
        </p:blipFill>
        <p:spPr bwMode="auto">
          <a:xfrm>
            <a:off x="1452538" y="2928934"/>
            <a:ext cx="428628" cy="1143009"/>
          </a:xfrm>
          <a:prstGeom prst="rect">
            <a:avLst/>
          </a:prstGeom>
          <a:noFill/>
        </p:spPr>
      </p:pic>
      <p:pic>
        <p:nvPicPr>
          <p:cNvPr id="21" name="Picture 3" descr="C:\Users\gks.CCT\Desktop\Ксения\Презентации\Итог Беларусь\mnzw1-1000x1000.PNG"/>
          <p:cNvPicPr>
            <a:picLocks noChangeAspect="1" noChangeArrowheads="1"/>
          </p:cNvPicPr>
          <p:nvPr/>
        </p:nvPicPr>
        <p:blipFill>
          <a:blip r:embed="rId12" cstate="print"/>
          <a:srcRect l="34375" r="28125"/>
          <a:stretch>
            <a:fillRect/>
          </a:stretch>
        </p:blipFill>
        <p:spPr bwMode="auto">
          <a:xfrm>
            <a:off x="1452538" y="3929066"/>
            <a:ext cx="428628" cy="1143009"/>
          </a:xfrm>
          <a:prstGeom prst="rect">
            <a:avLst/>
          </a:prstGeom>
          <a:noFill/>
        </p:spPr>
      </p:pic>
      <p:pic>
        <p:nvPicPr>
          <p:cNvPr id="22" name="Picture 3" descr="C:\Users\gks.CCT\Desktop\Ксения\Презентации\Итог Беларусь\mnzw1-1000x1000.PNG"/>
          <p:cNvPicPr>
            <a:picLocks noChangeAspect="1" noChangeArrowheads="1"/>
          </p:cNvPicPr>
          <p:nvPr/>
        </p:nvPicPr>
        <p:blipFill>
          <a:blip r:embed="rId12" cstate="print"/>
          <a:srcRect l="34375" r="28125" b="62500"/>
          <a:stretch>
            <a:fillRect/>
          </a:stretch>
        </p:blipFill>
        <p:spPr bwMode="auto">
          <a:xfrm>
            <a:off x="1452538" y="4929198"/>
            <a:ext cx="428628" cy="428628"/>
          </a:xfrm>
          <a:prstGeom prst="rect">
            <a:avLst/>
          </a:prstGeom>
          <a:noFill/>
        </p:spPr>
      </p:pic>
      <p:pic>
        <p:nvPicPr>
          <p:cNvPr id="24" name="Picture 3" descr="C:\Users\gks.CCT\Desktop\Ксения\Презентации\Итог Беларусь\mnzw1-1000x1000.PNG"/>
          <p:cNvPicPr>
            <a:picLocks noChangeAspect="1" noChangeArrowheads="1"/>
          </p:cNvPicPr>
          <p:nvPr/>
        </p:nvPicPr>
        <p:blipFill>
          <a:blip r:embed="rId12" cstate="print"/>
          <a:srcRect l="34375" r="28125"/>
          <a:stretch>
            <a:fillRect/>
          </a:stretch>
        </p:blipFill>
        <p:spPr bwMode="auto">
          <a:xfrm rot="5400000">
            <a:off x="2095481" y="4786322"/>
            <a:ext cx="428628" cy="1143009"/>
          </a:xfrm>
          <a:prstGeom prst="rect">
            <a:avLst/>
          </a:prstGeom>
          <a:noFill/>
        </p:spPr>
      </p:pic>
      <p:pic>
        <p:nvPicPr>
          <p:cNvPr id="25" name="Picture 3" descr="C:\Users\gks.CCT\Desktop\Ксения\Презентации\Итог Беларусь\mnzw1-1000x1000.PNG"/>
          <p:cNvPicPr>
            <a:picLocks noChangeAspect="1" noChangeArrowheads="1"/>
          </p:cNvPicPr>
          <p:nvPr/>
        </p:nvPicPr>
        <p:blipFill>
          <a:blip r:embed="rId12" cstate="print"/>
          <a:srcRect l="34375" r="28125"/>
          <a:stretch>
            <a:fillRect/>
          </a:stretch>
        </p:blipFill>
        <p:spPr bwMode="auto">
          <a:xfrm rot="5400000">
            <a:off x="3095611" y="4786321"/>
            <a:ext cx="428628" cy="1143009"/>
          </a:xfrm>
          <a:prstGeom prst="rect">
            <a:avLst/>
          </a:prstGeom>
          <a:noFill/>
        </p:spPr>
      </p:pic>
      <p:pic>
        <p:nvPicPr>
          <p:cNvPr id="26" name="Picture 3" descr="C:\Users\gks.CCT\Desktop\Ксения\Презентации\Итог Беларусь\mnzw1-1000x1000.PNG"/>
          <p:cNvPicPr>
            <a:picLocks noChangeAspect="1" noChangeArrowheads="1"/>
          </p:cNvPicPr>
          <p:nvPr/>
        </p:nvPicPr>
        <p:blipFill>
          <a:blip r:embed="rId12" cstate="print"/>
          <a:srcRect l="34375" r="28125"/>
          <a:stretch>
            <a:fillRect/>
          </a:stretch>
        </p:blipFill>
        <p:spPr bwMode="auto">
          <a:xfrm rot="5400000">
            <a:off x="4095745" y="4786322"/>
            <a:ext cx="428628" cy="1143009"/>
          </a:xfrm>
          <a:prstGeom prst="rect">
            <a:avLst/>
          </a:prstGeom>
          <a:noFill/>
        </p:spPr>
      </p:pic>
      <p:pic>
        <p:nvPicPr>
          <p:cNvPr id="27" name="Picture 3" descr="C:\Users\gks.CCT\Desktop\Ксения\Презентации\Итог Беларусь\mnzw1-1000x1000.PNG"/>
          <p:cNvPicPr>
            <a:picLocks noChangeAspect="1" noChangeArrowheads="1"/>
          </p:cNvPicPr>
          <p:nvPr/>
        </p:nvPicPr>
        <p:blipFill>
          <a:blip r:embed="rId12" cstate="print"/>
          <a:srcRect l="34375" r="28125"/>
          <a:stretch>
            <a:fillRect/>
          </a:stretch>
        </p:blipFill>
        <p:spPr bwMode="auto">
          <a:xfrm rot="5400000">
            <a:off x="5095877" y="4786322"/>
            <a:ext cx="428628" cy="1143009"/>
          </a:xfrm>
          <a:prstGeom prst="rect">
            <a:avLst/>
          </a:prstGeom>
          <a:noFill/>
        </p:spPr>
      </p:pic>
      <p:pic>
        <p:nvPicPr>
          <p:cNvPr id="28" name="Picture 3" descr="C:\Users\gks.CCT\Desktop\Ксения\Презентации\Итог Беларусь\mnzw1-1000x1000.PNG"/>
          <p:cNvPicPr>
            <a:picLocks noChangeAspect="1" noChangeArrowheads="1"/>
          </p:cNvPicPr>
          <p:nvPr/>
        </p:nvPicPr>
        <p:blipFill>
          <a:blip r:embed="rId12" cstate="print"/>
          <a:srcRect l="34375" r="28125"/>
          <a:stretch>
            <a:fillRect/>
          </a:stretch>
        </p:blipFill>
        <p:spPr bwMode="auto">
          <a:xfrm rot="5400000">
            <a:off x="6096009" y="4786322"/>
            <a:ext cx="428628" cy="1143009"/>
          </a:xfrm>
          <a:prstGeom prst="rect">
            <a:avLst/>
          </a:prstGeom>
          <a:noFill/>
        </p:spPr>
      </p:pic>
      <p:pic>
        <p:nvPicPr>
          <p:cNvPr id="29" name="Picture 3" descr="C:\Users\gks.CCT\Desktop\Ксения\Презентации\Итог Беларусь\mnzw1-1000x1000.PNG"/>
          <p:cNvPicPr>
            <a:picLocks noChangeAspect="1" noChangeArrowheads="1"/>
          </p:cNvPicPr>
          <p:nvPr/>
        </p:nvPicPr>
        <p:blipFill>
          <a:blip r:embed="rId12" cstate="print"/>
          <a:srcRect l="34375" r="28125"/>
          <a:stretch>
            <a:fillRect/>
          </a:stretch>
        </p:blipFill>
        <p:spPr bwMode="auto">
          <a:xfrm rot="5400000">
            <a:off x="7096140" y="4786322"/>
            <a:ext cx="428628" cy="1143009"/>
          </a:xfrm>
          <a:prstGeom prst="rect">
            <a:avLst/>
          </a:prstGeom>
          <a:noFill/>
        </p:spPr>
      </p:pic>
      <p:pic>
        <p:nvPicPr>
          <p:cNvPr id="30" name="Picture 3" descr="C:\Users\gks.CCT\Desktop\Ксения\Презентации\Итог Беларусь\mnzw1-1000x1000.PNG"/>
          <p:cNvPicPr>
            <a:picLocks noChangeAspect="1" noChangeArrowheads="1"/>
          </p:cNvPicPr>
          <p:nvPr/>
        </p:nvPicPr>
        <p:blipFill>
          <a:blip r:embed="rId12" cstate="print"/>
          <a:srcRect l="34375" r="28125"/>
          <a:stretch>
            <a:fillRect/>
          </a:stretch>
        </p:blipFill>
        <p:spPr bwMode="auto">
          <a:xfrm rot="5400000">
            <a:off x="8096273" y="4786322"/>
            <a:ext cx="428628" cy="1143009"/>
          </a:xfrm>
          <a:prstGeom prst="rect">
            <a:avLst/>
          </a:prstGeom>
          <a:noFill/>
        </p:spPr>
      </p:pic>
      <p:pic>
        <p:nvPicPr>
          <p:cNvPr id="31" name="Picture 3" descr="C:\Users\gks.CCT\Desktop\Ксения\Презентации\Итог Беларусь\mnzw1-1000x1000.PNG"/>
          <p:cNvPicPr>
            <a:picLocks noChangeAspect="1" noChangeArrowheads="1"/>
          </p:cNvPicPr>
          <p:nvPr/>
        </p:nvPicPr>
        <p:blipFill>
          <a:blip r:embed="rId12" cstate="print"/>
          <a:srcRect l="34375" r="28125"/>
          <a:stretch>
            <a:fillRect/>
          </a:stretch>
        </p:blipFill>
        <p:spPr bwMode="auto">
          <a:xfrm rot="5400000">
            <a:off x="9096405" y="4786322"/>
            <a:ext cx="428628" cy="11430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52472" y="1357298"/>
            <a:ext cx="37862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rebuchet MS" pitchFamily="34" charset="0"/>
              </a:rPr>
              <a:t>Усадьба представляет собой одинокий хутор, со всех сторон окруженный живописными лесами, не испорченный цивилизацией, хотя все положительные стороны цивилизации имеются: комфортное жильё, душ, туалет, электричество, интернет и пр. </a:t>
            </a:r>
            <a:endParaRPr lang="ru-RU" dirty="0">
              <a:latin typeface="Trebuchet MS" pitchFamily="34" charset="0"/>
            </a:endParaRPr>
          </a:p>
        </p:txBody>
      </p:sp>
      <p:pic>
        <p:nvPicPr>
          <p:cNvPr id="6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193296" y="760076"/>
            <a:ext cx="4000528" cy="1337319"/>
          </a:xfrm>
          <a:prstGeom prst="rect">
            <a:avLst/>
          </a:prstGeom>
          <a:noFill/>
        </p:spPr>
      </p:pic>
      <p:pic>
        <p:nvPicPr>
          <p:cNvPr id="7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193296" y="4760604"/>
            <a:ext cx="4000528" cy="1337319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66720" y="44624"/>
            <a:ext cx="8915400" cy="1143000"/>
          </a:xfrm>
        </p:spPr>
        <p:txBody>
          <a:bodyPr>
            <a:normAutofit/>
          </a:bodyPr>
          <a:lstStyle/>
          <a:p>
            <a:r>
              <a:rPr lang="ru-RU" sz="4000" b="1" dirty="0" err="1">
                <a:latin typeface="Trebuchet MS" pitchFamily="34" charset="0"/>
              </a:rPr>
              <a:t>Агроусадьба</a:t>
            </a:r>
            <a:r>
              <a:rPr lang="ru-RU" sz="4000" b="1" dirty="0">
                <a:latin typeface="Trebuchet MS" pitchFamily="34" charset="0"/>
              </a:rPr>
              <a:t> </a:t>
            </a:r>
            <a:r>
              <a:rPr lang="ru-RU" sz="4000" b="1" dirty="0" smtClean="0">
                <a:latin typeface="Trebuchet MS" pitchFamily="34" charset="0"/>
              </a:rPr>
              <a:t>«Равновесие» </a:t>
            </a:r>
            <a:endParaRPr lang="ru-RU" sz="4000" b="1" dirty="0">
              <a:latin typeface="Trebuchet MS" pitchFamily="34" charset="0"/>
            </a:endParaRPr>
          </a:p>
        </p:txBody>
      </p:sp>
      <p:pic>
        <p:nvPicPr>
          <p:cNvPr id="9" name="Рисунок 8" descr="DSC07940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67248" y="1428736"/>
            <a:ext cx="3500462" cy="2500330"/>
          </a:xfrm>
          <a:prstGeom prst="rect">
            <a:avLst/>
          </a:prstGeom>
        </p:spPr>
      </p:pic>
      <p:pic>
        <p:nvPicPr>
          <p:cNvPr id="11" name="Рисунок 10" descr="DSC07955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67248" y="4143380"/>
            <a:ext cx="3500462" cy="2357454"/>
          </a:xfrm>
          <a:prstGeom prst="rect">
            <a:avLst/>
          </a:prstGeom>
        </p:spPr>
      </p:pic>
      <p:pic>
        <p:nvPicPr>
          <p:cNvPr id="12" name="Рисунок 11" descr="DSC07973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3910" y="4143380"/>
            <a:ext cx="3429024" cy="2357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794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96" y="4214818"/>
            <a:ext cx="3286148" cy="2257054"/>
          </a:xfrm>
          <a:prstGeom prst="rect">
            <a:avLst/>
          </a:prstGeom>
        </p:spPr>
      </p:pic>
      <p:pic>
        <p:nvPicPr>
          <p:cNvPr id="5" name="Рисунок 4" descr="DSC0795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67182" y="4214818"/>
            <a:ext cx="3214710" cy="2255596"/>
          </a:xfrm>
          <a:prstGeom prst="rect">
            <a:avLst/>
          </a:prstGeom>
        </p:spPr>
      </p:pic>
      <p:pic>
        <p:nvPicPr>
          <p:cNvPr id="6" name="Рисунок 5" descr="Беларусь 300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88370" y="2357430"/>
            <a:ext cx="2350448" cy="1785950"/>
          </a:xfrm>
          <a:prstGeom prst="rect">
            <a:avLst/>
          </a:prstGeom>
        </p:spPr>
      </p:pic>
      <p:pic>
        <p:nvPicPr>
          <p:cNvPr id="7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193296" y="760076"/>
            <a:ext cx="4000528" cy="1337319"/>
          </a:xfrm>
          <a:prstGeom prst="rect">
            <a:avLst/>
          </a:prstGeom>
          <a:noFill/>
        </p:spPr>
      </p:pic>
      <p:pic>
        <p:nvPicPr>
          <p:cNvPr id="8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193296" y="4760604"/>
            <a:ext cx="4000528" cy="1337319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66720" y="44624"/>
            <a:ext cx="8915400" cy="1143000"/>
          </a:xfrm>
        </p:spPr>
        <p:txBody>
          <a:bodyPr>
            <a:normAutofit/>
          </a:bodyPr>
          <a:lstStyle/>
          <a:p>
            <a:r>
              <a:rPr lang="ru-RU" sz="4000" b="1" dirty="0" err="1">
                <a:latin typeface="Trebuchet MS" pitchFamily="34" charset="0"/>
              </a:rPr>
              <a:t>Агроусадьба</a:t>
            </a:r>
            <a:r>
              <a:rPr lang="ru-RU" sz="4000" b="1" dirty="0">
                <a:latin typeface="Trebuchet MS" pitchFamily="34" charset="0"/>
              </a:rPr>
              <a:t> </a:t>
            </a:r>
            <a:r>
              <a:rPr lang="ru-RU" sz="4000" b="1" dirty="0" smtClean="0">
                <a:latin typeface="Trebuchet MS" pitchFamily="34" charset="0"/>
              </a:rPr>
              <a:t>«Равновесие» </a:t>
            </a:r>
            <a:endParaRPr lang="ru-RU" sz="4000" b="1" dirty="0">
              <a:latin typeface="Trebuchet MS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8158" y="1157101"/>
            <a:ext cx="7929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rebuchet MS" pitchFamily="34" charset="0"/>
              </a:rPr>
              <a:t>Изюминка - творческий потенциал хозяйки усадьбы, которая сама занимается украшением интерьера, изготавливает и продает эксклюзивные вещи, организует мастер-классы для туристов. Гостевой дом создан с любовью и в авторском дизайне.</a:t>
            </a:r>
            <a:endParaRPr lang="ru-RU" dirty="0"/>
          </a:p>
        </p:txBody>
      </p:sp>
      <p:pic>
        <p:nvPicPr>
          <p:cNvPr id="11" name="Рисунок 10" descr="DSC07974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10256" y="2285992"/>
            <a:ext cx="2732998" cy="1852439"/>
          </a:xfrm>
          <a:prstGeom prst="rect">
            <a:avLst/>
          </a:prstGeom>
        </p:spPr>
      </p:pic>
      <p:pic>
        <p:nvPicPr>
          <p:cNvPr id="12" name="Рисунок 11" descr="DSC07952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9596" y="2412326"/>
            <a:ext cx="2517238" cy="1731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они15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09530" y="214290"/>
            <a:ext cx="1357322" cy="1357322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095348" y="50005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Агроусадьба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 «Кони-пони»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(деревня </a:t>
            </a:r>
            <a:r>
              <a:rPr kumimoji="0" lang="ru-RU" sz="2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Михалово</a:t>
            </a:r>
            <a: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)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2472" y="2786058"/>
            <a:ext cx="8143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</a:rPr>
              <a:t>В </a:t>
            </a:r>
            <a:r>
              <a:rPr lang="ru-RU" sz="1600" dirty="0" err="1" smtClean="0">
                <a:latin typeface="Trebuchet MS" pitchFamily="34" charset="0"/>
              </a:rPr>
              <a:t>агроусадьбе</a:t>
            </a:r>
            <a:r>
              <a:rPr lang="ru-RU" sz="1600" dirty="0" smtClean="0">
                <a:latin typeface="Trebuchet MS" pitchFamily="34" charset="0"/>
              </a:rPr>
              <a:t> «Кони-пони» помимо проживания и питания - одно из основных развлечений катание на лошадях. Хозяева усадьбы занимаются разведением упряжных лошадей и пони различных пород. Гостям предлагается </a:t>
            </a:r>
            <a:r>
              <a:rPr lang="ru-RU" sz="1600" dirty="0" err="1" smtClean="0">
                <a:latin typeface="Trebuchet MS" pitchFamily="34" charset="0"/>
              </a:rPr>
              <a:t>экодрайвинг</a:t>
            </a:r>
            <a:r>
              <a:rPr lang="ru-RU" sz="1600" dirty="0" smtClean="0">
                <a:latin typeface="Trebuchet MS" pitchFamily="34" charset="0"/>
              </a:rPr>
              <a:t> – экскурсии по живописным окрестностям в дилижансах, запряженных парой лошадей. Зимой кони катают гостей на санях в тройках. </a:t>
            </a:r>
            <a:endParaRPr lang="ru-RU" sz="1600" dirty="0">
              <a:latin typeface="Trebuchet MS" pitchFamily="34" charset="0"/>
            </a:endParaRPr>
          </a:p>
        </p:txBody>
      </p:sp>
      <p:pic>
        <p:nvPicPr>
          <p:cNvPr id="9" name="Рисунок 8" descr="IMG_3804-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8092" y="4500570"/>
            <a:ext cx="2928958" cy="2143140"/>
          </a:xfrm>
          <a:prstGeom prst="rect">
            <a:avLst/>
          </a:prstGeom>
        </p:spPr>
      </p:pic>
      <p:pic>
        <p:nvPicPr>
          <p:cNvPr id="13" name="Рисунок 12" descr="Кони2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3238488" y="4500570"/>
            <a:ext cx="3286148" cy="2143140"/>
          </a:xfrm>
          <a:prstGeom prst="rect">
            <a:avLst/>
          </a:prstGeom>
        </p:spPr>
      </p:pic>
      <p:pic>
        <p:nvPicPr>
          <p:cNvPr id="14" name="Рисунок 13" descr="DSC07995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96074" y="4500570"/>
            <a:ext cx="3071834" cy="2143140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0" y="1782272"/>
            <a:ext cx="9906000" cy="864564"/>
            <a:chOff x="0" y="1782272"/>
            <a:chExt cx="9906000" cy="864564"/>
          </a:xfrm>
        </p:grpSpPr>
        <p:pic>
          <p:nvPicPr>
            <p:cNvPr id="10" name="Picture 2" descr="I:\Итог Беларусь\рисуночек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763" t="1815" r="215" b="21735"/>
            <a:stretch/>
          </p:blipFill>
          <p:spPr bwMode="auto">
            <a:xfrm>
              <a:off x="0" y="1782272"/>
              <a:ext cx="8443613" cy="86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I:\Итог Беларусь\рисуночек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122" t="1815" r="62523" b="21735"/>
            <a:stretch/>
          </p:blipFill>
          <p:spPr bwMode="auto">
            <a:xfrm>
              <a:off x="7953396" y="1785926"/>
              <a:ext cx="1952604" cy="86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они15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09530" y="214290"/>
            <a:ext cx="1357322" cy="135732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95348" y="50005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Агроусадьба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 «Кони-пони»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(деревня </a:t>
            </a:r>
            <a:r>
              <a:rPr kumimoji="0" lang="ru-RU" sz="2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Михалово</a:t>
            </a:r>
            <a: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)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52472" y="2786058"/>
            <a:ext cx="8143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</a:rPr>
              <a:t>Здесь же создан контактный зоопарк, где живут пони, козлята, ягнята, кролики и др. животные. Предлагаются детские праздники с участием пони, </a:t>
            </a:r>
            <a:r>
              <a:rPr lang="ru-RU" sz="1600" dirty="0" err="1" smtClean="0">
                <a:latin typeface="Trebuchet MS" pitchFamily="34" charset="0"/>
              </a:rPr>
              <a:t>фотосессии</a:t>
            </a:r>
            <a:r>
              <a:rPr lang="ru-RU" sz="1600" dirty="0" smtClean="0">
                <a:latin typeface="Trebuchet MS" pitchFamily="34" charset="0"/>
              </a:rPr>
              <a:t> в настоящих каретах и многое другое. Хозяин </a:t>
            </a:r>
            <a:r>
              <a:rPr lang="ru-RU" sz="1600" dirty="0" err="1" smtClean="0">
                <a:latin typeface="Trebuchet MS" pitchFamily="34" charset="0"/>
              </a:rPr>
              <a:t>агроусадьбы</a:t>
            </a:r>
            <a:r>
              <a:rPr lang="ru-RU" sz="1600" dirty="0" smtClean="0">
                <a:latin typeface="Trebuchet MS" pitchFamily="34" charset="0"/>
              </a:rPr>
              <a:t> - Александр Столярский однажды отказался от бизнеса в городе и уехал всей семьей развивать </a:t>
            </a:r>
            <a:r>
              <a:rPr lang="ru-RU" sz="1600" dirty="0" err="1" smtClean="0">
                <a:latin typeface="Trebuchet MS" pitchFamily="34" charset="0"/>
              </a:rPr>
              <a:t>агроусадьбу</a:t>
            </a:r>
            <a:r>
              <a:rPr lang="ru-RU" sz="1600" dirty="0" smtClean="0">
                <a:latin typeface="Trebuchet MS" pitchFamily="34" charset="0"/>
              </a:rPr>
              <a:t> в </a:t>
            </a:r>
            <a:r>
              <a:rPr lang="ru-RU" sz="1600" dirty="0" err="1" smtClean="0">
                <a:latin typeface="Trebuchet MS" pitchFamily="34" charset="0"/>
              </a:rPr>
              <a:t>Воложинском</a:t>
            </a:r>
            <a:r>
              <a:rPr lang="ru-RU" sz="1600" dirty="0" smtClean="0">
                <a:latin typeface="Trebuchet MS" pitchFamily="34" charset="0"/>
              </a:rPr>
              <a:t> районе. По его словам с тех пор не </a:t>
            </a:r>
          </a:p>
        </p:txBody>
      </p:sp>
      <p:pic>
        <p:nvPicPr>
          <p:cNvPr id="12" name="Рисунок 11" descr="Кони4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3411548" y="4500570"/>
            <a:ext cx="2898774" cy="2142175"/>
          </a:xfrm>
          <a:prstGeom prst="rect">
            <a:avLst/>
          </a:prstGeom>
        </p:spPr>
      </p:pic>
      <p:pic>
        <p:nvPicPr>
          <p:cNvPr id="13" name="Рисунок 12" descr="IMG_3795-2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6596074" y="4500570"/>
            <a:ext cx="3071834" cy="2136136"/>
          </a:xfrm>
          <a:prstGeom prst="rect">
            <a:avLst/>
          </a:prstGeom>
        </p:spPr>
      </p:pic>
      <p:pic>
        <p:nvPicPr>
          <p:cNvPr id="6146" name="Picture 2" descr="C:\Users\gks.CCT\Desktop\Ксения\Презентации\Итог Беларусь\koni-pon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092" y="4500161"/>
            <a:ext cx="2857520" cy="2145125"/>
          </a:xfrm>
          <a:prstGeom prst="rect">
            <a:avLst/>
          </a:prstGeom>
          <a:noFill/>
        </p:spPr>
      </p:pic>
      <p:grpSp>
        <p:nvGrpSpPr>
          <p:cNvPr id="11" name="Группа 10"/>
          <p:cNvGrpSpPr/>
          <p:nvPr/>
        </p:nvGrpSpPr>
        <p:grpSpPr>
          <a:xfrm>
            <a:off x="0" y="1782272"/>
            <a:ext cx="9906000" cy="864564"/>
            <a:chOff x="0" y="1782272"/>
            <a:chExt cx="9906000" cy="864564"/>
          </a:xfrm>
        </p:grpSpPr>
        <p:pic>
          <p:nvPicPr>
            <p:cNvPr id="14" name="Picture 2" descr="I:\Итог Беларусь\рисуночек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763" t="1815" r="215" b="21735"/>
            <a:stretch/>
          </p:blipFill>
          <p:spPr bwMode="auto">
            <a:xfrm>
              <a:off x="0" y="1782272"/>
              <a:ext cx="8443613" cy="86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I:\Итог Беларусь\рисуночек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122" t="1815" r="62523" b="21735"/>
            <a:stretch/>
          </p:blipFill>
          <p:spPr bwMode="auto">
            <a:xfrm>
              <a:off x="7953396" y="1785926"/>
              <a:ext cx="1952604" cy="86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они15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09530" y="214290"/>
            <a:ext cx="1357322" cy="135732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95348" y="50005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Агроусадьба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 «Кони-пони»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(деревня </a:t>
            </a:r>
            <a:r>
              <a:rPr kumimoji="0" lang="ru-RU" sz="2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Михалово</a:t>
            </a:r>
            <a: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)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11" name="Рисунок 10" descr="DSC07996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56184" y="4833305"/>
            <a:ext cx="2859821" cy="1833351"/>
          </a:xfrm>
          <a:prstGeom prst="rect">
            <a:avLst/>
          </a:prstGeom>
        </p:spPr>
      </p:pic>
      <p:pic>
        <p:nvPicPr>
          <p:cNvPr id="14" name="Рисунок 13" descr="IMG_3796-2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488504" y="3029906"/>
            <a:ext cx="2707640" cy="3606800"/>
          </a:xfrm>
          <a:prstGeom prst="rect">
            <a:avLst/>
          </a:prstGeom>
        </p:spPr>
      </p:pic>
      <p:pic>
        <p:nvPicPr>
          <p:cNvPr id="15" name="Рисунок 14" descr="IMG_3789-9.jpg"/>
          <p:cNvPicPr/>
          <p:nvPr/>
        </p:nvPicPr>
        <p:blipFill>
          <a:blip r:embed="rId6"/>
          <a:stretch>
            <a:fillRect/>
          </a:stretch>
        </p:blipFill>
        <p:spPr>
          <a:xfrm>
            <a:off x="6724536" y="3029906"/>
            <a:ext cx="2707640" cy="3606800"/>
          </a:xfrm>
          <a:prstGeom prst="rect">
            <a:avLst/>
          </a:prstGeom>
        </p:spPr>
      </p:pic>
      <p:pic>
        <p:nvPicPr>
          <p:cNvPr id="16" name="Рисунок 15" descr="DSC07994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56184" y="2912026"/>
            <a:ext cx="2859821" cy="192128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0" y="1782272"/>
            <a:ext cx="9906000" cy="864564"/>
            <a:chOff x="0" y="1782272"/>
            <a:chExt cx="9906000" cy="864564"/>
          </a:xfrm>
        </p:grpSpPr>
        <p:pic>
          <p:nvPicPr>
            <p:cNvPr id="12" name="Picture 2" descr="I:\Итог Беларусь\рисуночек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763" t="1815" r="215" b="21735"/>
            <a:stretch/>
          </p:blipFill>
          <p:spPr bwMode="auto">
            <a:xfrm>
              <a:off x="0" y="1782272"/>
              <a:ext cx="8443613" cy="86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I:\Итог Беларусь\рисуночек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122" t="1815" r="62523" b="21735"/>
            <a:stretch/>
          </p:blipFill>
          <p:spPr bwMode="auto">
            <a:xfrm>
              <a:off x="7953396" y="1785926"/>
              <a:ext cx="1952604" cy="86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98417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gks.CCT\Desktop\Ксения\Презентации\Итог Беларусь\bel_pattern2_simple.jpg"/>
          <p:cNvPicPr>
            <a:picLocks noChangeAspect="1" noChangeArrowheads="1"/>
          </p:cNvPicPr>
          <p:nvPr/>
        </p:nvPicPr>
        <p:blipFill>
          <a:blip r:embed="rId3"/>
          <a:srcRect l="14925" t="35546" r="16418" b="34251"/>
          <a:stretch>
            <a:fillRect/>
          </a:stretch>
        </p:blipFill>
        <p:spPr bwMode="auto">
          <a:xfrm>
            <a:off x="23778" y="5894250"/>
            <a:ext cx="3286148" cy="963750"/>
          </a:xfrm>
          <a:prstGeom prst="rect">
            <a:avLst/>
          </a:prstGeom>
          <a:noFill/>
        </p:spPr>
      </p:pic>
      <p:pic>
        <p:nvPicPr>
          <p:cNvPr id="8" name="Picture 2" descr="C:\Users\gks.CCT\Desktop\Ксения\Презентации\Итог Беларусь\bel_pattern2_simple.jpg"/>
          <p:cNvPicPr>
            <a:picLocks noChangeAspect="1" noChangeArrowheads="1"/>
          </p:cNvPicPr>
          <p:nvPr/>
        </p:nvPicPr>
        <p:blipFill>
          <a:blip r:embed="rId3"/>
          <a:srcRect l="14925" t="35546" r="16418" b="34251"/>
          <a:stretch>
            <a:fillRect/>
          </a:stretch>
        </p:blipFill>
        <p:spPr bwMode="auto">
          <a:xfrm>
            <a:off x="3309926" y="5894250"/>
            <a:ext cx="3286148" cy="963750"/>
          </a:xfrm>
          <a:prstGeom prst="rect">
            <a:avLst/>
          </a:prstGeom>
          <a:noFill/>
        </p:spPr>
      </p:pic>
      <p:pic>
        <p:nvPicPr>
          <p:cNvPr id="9" name="Picture 2" descr="C:\Users\gks.CCT\Desktop\Ксения\Презентации\Итог Беларусь\bel_pattern2_simple.jpg"/>
          <p:cNvPicPr>
            <a:picLocks noChangeAspect="1" noChangeArrowheads="1"/>
          </p:cNvPicPr>
          <p:nvPr/>
        </p:nvPicPr>
        <p:blipFill>
          <a:blip r:embed="rId3"/>
          <a:srcRect l="14925" t="35546" r="16418" b="34251"/>
          <a:stretch>
            <a:fillRect/>
          </a:stretch>
        </p:blipFill>
        <p:spPr bwMode="auto">
          <a:xfrm>
            <a:off x="6596074" y="5894250"/>
            <a:ext cx="3286148" cy="963750"/>
          </a:xfrm>
          <a:prstGeom prst="rect">
            <a:avLst/>
          </a:prstGeom>
          <a:noFill/>
        </p:spPr>
      </p:pic>
      <p:pic>
        <p:nvPicPr>
          <p:cNvPr id="13" name="Picture 2" descr="C:\Users\gks.CCT\Desktop\Ксения\Презентации\Итог Беларусь\bel_pattern2_simple.jpg"/>
          <p:cNvPicPr>
            <a:picLocks noChangeAspect="1" noChangeArrowheads="1"/>
          </p:cNvPicPr>
          <p:nvPr/>
        </p:nvPicPr>
        <p:blipFill>
          <a:blip r:embed="rId3"/>
          <a:srcRect l="14925" t="35546" r="16418" b="34251"/>
          <a:stretch>
            <a:fillRect/>
          </a:stretch>
        </p:blipFill>
        <p:spPr bwMode="auto">
          <a:xfrm>
            <a:off x="23778" y="-24"/>
            <a:ext cx="3286148" cy="963750"/>
          </a:xfrm>
          <a:prstGeom prst="rect">
            <a:avLst/>
          </a:prstGeom>
          <a:noFill/>
        </p:spPr>
      </p:pic>
      <p:pic>
        <p:nvPicPr>
          <p:cNvPr id="14" name="Picture 2" descr="C:\Users\gks.CCT\Desktop\Ксения\Презентации\Итог Беларусь\bel_pattern2_simple.jpg"/>
          <p:cNvPicPr>
            <a:picLocks noChangeAspect="1" noChangeArrowheads="1"/>
          </p:cNvPicPr>
          <p:nvPr/>
        </p:nvPicPr>
        <p:blipFill>
          <a:blip r:embed="rId3"/>
          <a:srcRect l="14925" t="35546" r="16418" b="34251"/>
          <a:stretch>
            <a:fillRect/>
          </a:stretch>
        </p:blipFill>
        <p:spPr bwMode="auto">
          <a:xfrm>
            <a:off x="3309926" y="-24"/>
            <a:ext cx="3286148" cy="963750"/>
          </a:xfrm>
          <a:prstGeom prst="rect">
            <a:avLst/>
          </a:prstGeom>
          <a:noFill/>
        </p:spPr>
      </p:pic>
      <p:pic>
        <p:nvPicPr>
          <p:cNvPr id="15" name="Picture 2" descr="C:\Users\gks.CCT\Desktop\Ксения\Презентации\Итог Беларусь\bel_pattern2_simple.jpg"/>
          <p:cNvPicPr>
            <a:picLocks noChangeAspect="1" noChangeArrowheads="1"/>
          </p:cNvPicPr>
          <p:nvPr/>
        </p:nvPicPr>
        <p:blipFill>
          <a:blip r:embed="rId3"/>
          <a:srcRect l="14925" t="35546" r="16418" b="34251"/>
          <a:stretch>
            <a:fillRect/>
          </a:stretch>
        </p:blipFill>
        <p:spPr bwMode="auto">
          <a:xfrm>
            <a:off x="6596074" y="-24"/>
            <a:ext cx="3286148" cy="963750"/>
          </a:xfrm>
          <a:prstGeom prst="rect">
            <a:avLst/>
          </a:prstGeom>
          <a:noFill/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452406" y="1071546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ru-RU" sz="3700" b="1" dirty="0" smtClean="0">
                <a:latin typeface="Trebuchet MS" pitchFamily="34" charset="0"/>
                <a:ea typeface="+mj-ea"/>
                <a:cs typeface="+mj-cs"/>
              </a:rPr>
              <a:t>Фермерское хозяйство «</a:t>
            </a:r>
            <a:r>
              <a:rPr lang="ru-RU" sz="3700" b="1" dirty="0" err="1" smtClean="0">
                <a:latin typeface="Trebuchet MS" pitchFamily="34" charset="0"/>
                <a:ea typeface="+mj-ea"/>
                <a:cs typeface="+mj-cs"/>
              </a:rPr>
              <a:t>Экофлора</a:t>
            </a:r>
            <a:r>
              <a:rPr lang="ru-RU" sz="3700" b="1" dirty="0" smtClean="0">
                <a:latin typeface="Trebuchet MS" pitchFamily="34" charset="0"/>
                <a:ea typeface="+mj-ea"/>
                <a:cs typeface="+mj-cs"/>
              </a:rPr>
              <a:t>»</a:t>
            </a:r>
            <a:r>
              <a:rPr lang="ru-RU" sz="4000" b="1" dirty="0" smtClean="0">
                <a:latin typeface="Trebuchet MS" pitchFamily="34" charset="0"/>
                <a:ea typeface="+mj-ea"/>
                <a:cs typeface="+mj-cs"/>
              </a:rPr>
              <a:t> </a:t>
            </a:r>
            <a:r>
              <a:rPr lang="ru-RU" b="1" i="1" dirty="0" smtClean="0">
                <a:latin typeface="Trebuchet MS" pitchFamily="34" charset="0"/>
                <a:ea typeface="+mj-ea"/>
                <a:cs typeface="+mj-cs"/>
              </a:rPr>
              <a:t>(деревня </a:t>
            </a:r>
            <a:r>
              <a:rPr lang="ru-RU" b="1" i="1" dirty="0" err="1" smtClean="0">
                <a:latin typeface="Trebuchet MS" pitchFamily="34" charset="0"/>
                <a:ea typeface="+mj-ea"/>
                <a:cs typeface="+mj-cs"/>
              </a:rPr>
              <a:t>Михалово</a:t>
            </a:r>
            <a:r>
              <a:rPr lang="ru-RU" b="1" i="1" dirty="0" smtClean="0">
                <a:latin typeface="Trebuchet MS" pitchFamily="34" charset="0"/>
                <a:ea typeface="+mj-ea"/>
                <a:cs typeface="+mj-cs"/>
              </a:rPr>
              <a:t>)</a:t>
            </a:r>
            <a:endParaRPr lang="ru-RU" sz="4000" b="1" i="1" dirty="0" smtClean="0"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23844" y="2423220"/>
            <a:ext cx="62151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</a:rPr>
              <a:t>Расположено рядом с усадьбой «Кони-пони» и ее посещение  организуется в рамках одного билета с усадьбой «Кони-пони». В хозяйстве разбит грандиозный  цветочный сад, сам по себе достопримечательность. Кроме него туристам предлагается</a:t>
            </a:r>
            <a:endParaRPr lang="ru-RU" sz="1600" dirty="0">
              <a:latin typeface="Trebuchet MS" pitchFamily="34" charset="0"/>
            </a:endParaRPr>
          </a:p>
        </p:txBody>
      </p:sp>
      <p:pic>
        <p:nvPicPr>
          <p:cNvPr id="22" name="Рисунок 21" descr="DSC0802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38950" y="3857628"/>
            <a:ext cx="2571768" cy="1714512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595678" y="3429000"/>
            <a:ext cx="32861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</a:rPr>
              <a:t>поучаствовать в экскурсиях в цветочных оранжереях и получить консультацию по выращиванию различных растений. </a:t>
            </a:r>
          </a:p>
          <a:p>
            <a:r>
              <a:rPr lang="ru-RU" sz="1600" dirty="0" smtClean="0">
                <a:latin typeface="Trebuchet MS" pitchFamily="34" charset="0"/>
              </a:rPr>
              <a:t>Есть комфортная беседка в стиле </a:t>
            </a:r>
            <a:r>
              <a:rPr lang="ru-RU" sz="1600" dirty="0" err="1" smtClean="0">
                <a:latin typeface="Trebuchet MS" pitchFamily="34" charset="0"/>
              </a:rPr>
              <a:t>прованс</a:t>
            </a:r>
            <a:r>
              <a:rPr lang="ru-RU" sz="1600" dirty="0" smtClean="0">
                <a:latin typeface="Trebuchet MS" pitchFamily="34" charset="0"/>
              </a:rPr>
              <a:t>, где можно перекусить и отдохнуть.</a:t>
            </a:r>
            <a:endParaRPr lang="ru-RU" sz="1600" dirty="0">
              <a:latin typeface="Trebuchet MS" pitchFamily="34" charset="0"/>
            </a:endParaRPr>
          </a:p>
        </p:txBody>
      </p:sp>
      <p:pic>
        <p:nvPicPr>
          <p:cNvPr id="4102" name="Picture 6" descr="C:\Users\gks.CCT\Desktop\Ксения\Презентации\Итог Беларусь\img_16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282" y="3571876"/>
            <a:ext cx="2928958" cy="1950687"/>
          </a:xfrm>
          <a:prstGeom prst="rect">
            <a:avLst/>
          </a:prstGeom>
          <a:noFill/>
        </p:spPr>
      </p:pic>
      <p:pic>
        <p:nvPicPr>
          <p:cNvPr id="16" name="Рисунок 15" descr="DSC08021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38950" y="2214554"/>
            <a:ext cx="2571768" cy="1571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gks.CCT\Desktop\Ксения\Презентации\Итог Беларусь\bel_pattern2_simple.jpg"/>
          <p:cNvPicPr>
            <a:picLocks noChangeAspect="1" noChangeArrowheads="1"/>
          </p:cNvPicPr>
          <p:nvPr/>
        </p:nvPicPr>
        <p:blipFill>
          <a:blip r:embed="rId3"/>
          <a:srcRect l="14925" t="35546" r="16418" b="34251"/>
          <a:stretch>
            <a:fillRect/>
          </a:stretch>
        </p:blipFill>
        <p:spPr bwMode="auto">
          <a:xfrm>
            <a:off x="23778" y="5894250"/>
            <a:ext cx="3286148" cy="963750"/>
          </a:xfrm>
          <a:prstGeom prst="rect">
            <a:avLst/>
          </a:prstGeom>
          <a:noFill/>
        </p:spPr>
      </p:pic>
      <p:pic>
        <p:nvPicPr>
          <p:cNvPr id="8" name="Picture 2" descr="C:\Users\gks.CCT\Desktop\Ксения\Презентации\Итог Беларусь\bel_pattern2_simple.jpg"/>
          <p:cNvPicPr>
            <a:picLocks noChangeAspect="1" noChangeArrowheads="1"/>
          </p:cNvPicPr>
          <p:nvPr/>
        </p:nvPicPr>
        <p:blipFill>
          <a:blip r:embed="rId3"/>
          <a:srcRect l="14925" t="35546" r="16418" b="34251"/>
          <a:stretch>
            <a:fillRect/>
          </a:stretch>
        </p:blipFill>
        <p:spPr bwMode="auto">
          <a:xfrm>
            <a:off x="3309926" y="5894250"/>
            <a:ext cx="3286148" cy="963750"/>
          </a:xfrm>
          <a:prstGeom prst="rect">
            <a:avLst/>
          </a:prstGeom>
          <a:noFill/>
        </p:spPr>
      </p:pic>
      <p:pic>
        <p:nvPicPr>
          <p:cNvPr id="9" name="Picture 2" descr="C:\Users\gks.CCT\Desktop\Ксения\Презентации\Итог Беларусь\bel_pattern2_simple.jpg"/>
          <p:cNvPicPr>
            <a:picLocks noChangeAspect="1" noChangeArrowheads="1"/>
          </p:cNvPicPr>
          <p:nvPr/>
        </p:nvPicPr>
        <p:blipFill>
          <a:blip r:embed="rId3"/>
          <a:srcRect l="14925" t="35546" r="16418" b="34251"/>
          <a:stretch>
            <a:fillRect/>
          </a:stretch>
        </p:blipFill>
        <p:spPr bwMode="auto">
          <a:xfrm>
            <a:off x="6596074" y="5894250"/>
            <a:ext cx="3286148" cy="963750"/>
          </a:xfrm>
          <a:prstGeom prst="rect">
            <a:avLst/>
          </a:prstGeom>
          <a:noFill/>
        </p:spPr>
      </p:pic>
      <p:pic>
        <p:nvPicPr>
          <p:cNvPr id="13" name="Picture 2" descr="C:\Users\gks.CCT\Desktop\Ксения\Презентации\Итог Беларусь\bel_pattern2_simple.jpg"/>
          <p:cNvPicPr>
            <a:picLocks noChangeAspect="1" noChangeArrowheads="1"/>
          </p:cNvPicPr>
          <p:nvPr/>
        </p:nvPicPr>
        <p:blipFill>
          <a:blip r:embed="rId3"/>
          <a:srcRect l="14925" t="35546" r="16418" b="34251"/>
          <a:stretch>
            <a:fillRect/>
          </a:stretch>
        </p:blipFill>
        <p:spPr bwMode="auto">
          <a:xfrm>
            <a:off x="23778" y="-24"/>
            <a:ext cx="3286148" cy="963750"/>
          </a:xfrm>
          <a:prstGeom prst="rect">
            <a:avLst/>
          </a:prstGeom>
          <a:noFill/>
        </p:spPr>
      </p:pic>
      <p:pic>
        <p:nvPicPr>
          <p:cNvPr id="14" name="Picture 2" descr="C:\Users\gks.CCT\Desktop\Ксения\Презентации\Итог Беларусь\bel_pattern2_simple.jpg"/>
          <p:cNvPicPr>
            <a:picLocks noChangeAspect="1" noChangeArrowheads="1"/>
          </p:cNvPicPr>
          <p:nvPr/>
        </p:nvPicPr>
        <p:blipFill>
          <a:blip r:embed="rId3"/>
          <a:srcRect l="14925" t="35546" r="16418" b="34251"/>
          <a:stretch>
            <a:fillRect/>
          </a:stretch>
        </p:blipFill>
        <p:spPr bwMode="auto">
          <a:xfrm>
            <a:off x="3309926" y="-24"/>
            <a:ext cx="3286148" cy="963750"/>
          </a:xfrm>
          <a:prstGeom prst="rect">
            <a:avLst/>
          </a:prstGeom>
          <a:noFill/>
        </p:spPr>
      </p:pic>
      <p:pic>
        <p:nvPicPr>
          <p:cNvPr id="15" name="Picture 2" descr="C:\Users\gks.CCT\Desktop\Ксения\Презентации\Итог Беларусь\bel_pattern2_simple.jpg"/>
          <p:cNvPicPr>
            <a:picLocks noChangeAspect="1" noChangeArrowheads="1"/>
          </p:cNvPicPr>
          <p:nvPr/>
        </p:nvPicPr>
        <p:blipFill>
          <a:blip r:embed="rId3"/>
          <a:srcRect l="14925" t="35546" r="16418" b="34251"/>
          <a:stretch>
            <a:fillRect/>
          </a:stretch>
        </p:blipFill>
        <p:spPr bwMode="auto">
          <a:xfrm>
            <a:off x="6596074" y="-24"/>
            <a:ext cx="3286148" cy="963750"/>
          </a:xfrm>
          <a:prstGeom prst="rect">
            <a:avLst/>
          </a:prstGeom>
          <a:noFill/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452406" y="1071546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ru-RU" sz="3700" b="1" dirty="0" smtClean="0">
                <a:latin typeface="Trebuchet MS" pitchFamily="34" charset="0"/>
                <a:ea typeface="+mj-ea"/>
                <a:cs typeface="+mj-cs"/>
              </a:rPr>
              <a:t>Фермерское хозяйство «</a:t>
            </a:r>
            <a:r>
              <a:rPr lang="ru-RU" sz="3700" b="1" dirty="0" err="1" smtClean="0">
                <a:latin typeface="Trebuchet MS" pitchFamily="34" charset="0"/>
                <a:ea typeface="+mj-ea"/>
                <a:cs typeface="+mj-cs"/>
              </a:rPr>
              <a:t>Экофлора</a:t>
            </a:r>
            <a:r>
              <a:rPr lang="ru-RU" sz="3700" b="1" dirty="0" smtClean="0">
                <a:latin typeface="Trebuchet MS" pitchFamily="34" charset="0"/>
                <a:ea typeface="+mj-ea"/>
                <a:cs typeface="+mj-cs"/>
              </a:rPr>
              <a:t>»</a:t>
            </a:r>
            <a:r>
              <a:rPr lang="ru-RU" sz="4000" b="1" dirty="0" smtClean="0">
                <a:latin typeface="Trebuchet MS" pitchFamily="34" charset="0"/>
                <a:ea typeface="+mj-ea"/>
                <a:cs typeface="+mj-cs"/>
              </a:rPr>
              <a:t> </a:t>
            </a:r>
            <a:r>
              <a:rPr lang="ru-RU" b="1" i="1" dirty="0" smtClean="0">
                <a:latin typeface="Trebuchet MS" pitchFamily="34" charset="0"/>
                <a:ea typeface="+mj-ea"/>
                <a:cs typeface="+mj-cs"/>
              </a:rPr>
              <a:t>(деревня </a:t>
            </a:r>
            <a:r>
              <a:rPr lang="ru-RU" b="1" i="1" dirty="0" err="1" smtClean="0">
                <a:latin typeface="Trebuchet MS" pitchFamily="34" charset="0"/>
                <a:ea typeface="+mj-ea"/>
                <a:cs typeface="+mj-cs"/>
              </a:rPr>
              <a:t>Михалово</a:t>
            </a:r>
            <a:r>
              <a:rPr lang="ru-RU" b="1" i="1" dirty="0" smtClean="0">
                <a:latin typeface="Trebuchet MS" pitchFamily="34" charset="0"/>
                <a:ea typeface="+mj-ea"/>
                <a:cs typeface="+mj-cs"/>
              </a:rPr>
              <a:t>)</a:t>
            </a:r>
            <a:endParaRPr lang="ru-RU" sz="4000" b="1" i="1" dirty="0" smtClean="0"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6654" y="2151302"/>
            <a:ext cx="36433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</a:rPr>
              <a:t>Данные </a:t>
            </a:r>
            <a:r>
              <a:rPr lang="ru-RU" sz="1600" dirty="0" err="1" smtClean="0">
                <a:latin typeface="Trebuchet MS" pitchFamily="34" charset="0"/>
              </a:rPr>
              <a:t>агроусадьбы</a:t>
            </a:r>
            <a:r>
              <a:rPr lang="ru-RU" sz="1600" dirty="0" smtClean="0">
                <a:latin typeface="Trebuchet MS" pitchFamily="34" charset="0"/>
              </a:rPr>
              <a:t> и еще ряд, расположенных поблизости (</a:t>
            </a:r>
            <a:r>
              <a:rPr lang="ru-RU" sz="1600" dirty="0" err="1" smtClean="0">
                <a:latin typeface="Trebuchet MS" pitchFamily="34" charset="0"/>
              </a:rPr>
              <a:t>агроусадьба-экомузей</a:t>
            </a:r>
            <a:r>
              <a:rPr lang="ru-RU" sz="1600" dirty="0" smtClean="0">
                <a:latin typeface="Trebuchet MS" pitchFamily="34" charset="0"/>
              </a:rPr>
              <a:t> «Мир пчел» (деревня Борок, дом 2), </a:t>
            </a:r>
            <a:r>
              <a:rPr lang="ru-RU" sz="1600" dirty="0" err="1" smtClean="0">
                <a:latin typeface="Trebuchet MS" pitchFamily="34" charset="0"/>
              </a:rPr>
              <a:t>усадьба-экомузей</a:t>
            </a:r>
            <a:r>
              <a:rPr lang="ru-RU" sz="1600" dirty="0" smtClean="0">
                <a:latin typeface="Trebuchet MS" pitchFamily="34" charset="0"/>
              </a:rPr>
              <a:t> «Хутор </a:t>
            </a:r>
            <a:r>
              <a:rPr lang="ru-RU" sz="1600" dirty="0" err="1" smtClean="0">
                <a:latin typeface="Trebuchet MS" pitchFamily="34" charset="0"/>
              </a:rPr>
              <a:t>дудара</a:t>
            </a:r>
            <a:r>
              <a:rPr lang="ru-RU" sz="1600" dirty="0" smtClean="0">
                <a:latin typeface="Trebuchet MS" pitchFamily="34" charset="0"/>
              </a:rPr>
              <a:t>» (деревня </a:t>
            </a:r>
            <a:r>
              <a:rPr lang="ru-RU" sz="1600" dirty="0" err="1" smtClean="0">
                <a:latin typeface="Trebuchet MS" pitchFamily="34" charset="0"/>
              </a:rPr>
              <a:t>Тишковщина</a:t>
            </a:r>
            <a:r>
              <a:rPr lang="ru-RU" sz="1600" dirty="0" smtClean="0">
                <a:latin typeface="Trebuchet MS" pitchFamily="34" charset="0"/>
              </a:rPr>
              <a:t>, дом 26), </a:t>
            </a:r>
            <a:r>
              <a:rPr lang="ru-RU" sz="1600" dirty="0" err="1" smtClean="0">
                <a:latin typeface="Trebuchet MS" pitchFamily="34" charset="0"/>
              </a:rPr>
              <a:t>Агроусадьба</a:t>
            </a:r>
            <a:r>
              <a:rPr lang="ru-RU" sz="1600" dirty="0" smtClean="0">
                <a:latin typeface="Trebuchet MS" pitchFamily="34" charset="0"/>
              </a:rPr>
              <a:t> «</a:t>
            </a:r>
            <a:r>
              <a:rPr lang="ru-RU" sz="1600" dirty="0" err="1" smtClean="0">
                <a:latin typeface="Trebuchet MS" pitchFamily="34" charset="0"/>
              </a:rPr>
              <a:t>Марцінова</a:t>
            </a:r>
            <a:r>
              <a:rPr lang="ru-RU" sz="1600" dirty="0" smtClean="0">
                <a:latin typeface="Trebuchet MS" pitchFamily="34" charset="0"/>
              </a:rPr>
              <a:t> гусь» (деревня Малая </a:t>
            </a:r>
            <a:r>
              <a:rPr lang="ru-RU" sz="1600" dirty="0" err="1" smtClean="0">
                <a:latin typeface="Trebuchet MS" pitchFamily="34" charset="0"/>
              </a:rPr>
              <a:t>Лютинка</a:t>
            </a:r>
            <a:r>
              <a:rPr lang="ru-RU" sz="1600" dirty="0" smtClean="0">
                <a:latin typeface="Trebuchet MS" pitchFamily="34" charset="0"/>
              </a:rPr>
              <a:t>, дом 1) и др.) работают в тесном  взаимодействии в рамках кластера, совместно предоставляют</a:t>
            </a:r>
            <a:endParaRPr lang="ru-RU" sz="1600" dirty="0">
              <a:latin typeface="Trebuchet MS" pitchFamily="34" charset="0"/>
            </a:endParaRPr>
          </a:p>
        </p:txBody>
      </p:sp>
      <p:pic>
        <p:nvPicPr>
          <p:cNvPr id="12" name="Рисунок 11" descr="DSC08030.JPG"/>
          <p:cNvPicPr/>
          <p:nvPr/>
        </p:nvPicPr>
        <p:blipFill>
          <a:blip r:embed="rId4" cstate="print"/>
          <a:srcRect l="4921"/>
          <a:stretch>
            <a:fillRect/>
          </a:stretch>
        </p:blipFill>
        <p:spPr>
          <a:xfrm rot="5400000">
            <a:off x="6972009" y="2682819"/>
            <a:ext cx="3164163" cy="2227634"/>
          </a:xfrm>
          <a:prstGeom prst="rect">
            <a:avLst/>
          </a:prstGeom>
        </p:spPr>
      </p:pic>
      <p:pic>
        <p:nvPicPr>
          <p:cNvPr id="11" name="Рисунок 10" descr="DSC08017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53305" y="2214554"/>
            <a:ext cx="3557149" cy="238106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66654" y="4572008"/>
            <a:ext cx="7215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</a:rPr>
              <a:t>предоставляют услуги туристам, в том числе экскурсии, календарные программы (Рождество, Новый Год, Масленица, День Св. Патрика и др.), мини-фестивали, свадьбы, </a:t>
            </a:r>
            <a:r>
              <a:rPr lang="ru-RU" sz="1600" dirty="0" err="1" smtClean="0">
                <a:latin typeface="Trebuchet MS" pitchFamily="34" charset="0"/>
              </a:rPr>
              <a:t>корпоративы</a:t>
            </a:r>
            <a:r>
              <a:rPr lang="ru-RU" sz="1600" dirty="0" smtClean="0">
                <a:latin typeface="Trebuchet MS" pitchFamily="34" charset="0"/>
              </a:rPr>
              <a:t>, семейные праздники.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951212">
            <a:off x="-2672458" y="103501"/>
            <a:ext cx="8915400" cy="1950070"/>
          </a:xfrm>
        </p:spPr>
        <p:txBody>
          <a:bodyPr>
            <a:noAutofit/>
          </a:bodyPr>
          <a:lstStyle/>
          <a:p>
            <a:r>
              <a:rPr lang="ru-RU" sz="3800" b="1" dirty="0" err="1" smtClean="0"/>
              <a:t>Агроусадьба</a:t>
            </a:r>
            <a:r>
              <a:rPr lang="ru-RU" sz="3800" b="1" dirty="0" smtClean="0"/>
              <a:t> </a:t>
            </a:r>
            <a:br>
              <a:rPr lang="ru-RU" sz="3800" b="1" dirty="0" smtClean="0"/>
            </a:br>
            <a:r>
              <a:rPr lang="ru-RU" sz="3800" b="1" dirty="0" smtClean="0"/>
              <a:t>«</a:t>
            </a:r>
            <a:r>
              <a:rPr lang="ru-RU" sz="3800" b="1" dirty="0" err="1" smtClean="0"/>
              <a:t>Марцінова</a:t>
            </a:r>
            <a:r>
              <a:rPr lang="ru-RU" sz="3800" b="1" dirty="0" smtClean="0"/>
              <a:t> гусь»</a:t>
            </a:r>
            <a:endParaRPr lang="ru-RU" sz="3800" dirty="0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309530" y="5074050"/>
            <a:ext cx="928694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Times New Roman" pitchFamily="18" charset="0"/>
              </a:rPr>
              <a:t>Владелец усадьбы, доктор Алесь Белый – известный эксперт белорусской кухни, знаток традиционных блюд, координатор проекта «Наша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Times New Roman" pitchFamily="18" charset="0"/>
              </a:rPr>
              <a:t>Страва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Times New Roman" pitchFamily="18" charset="0"/>
              </a:rPr>
              <a:t>» по возрождению национальных кулинарных традиций. Здесь можно попробовать уникальные хорошо забытые блюда: шляхетские зразы с курагой и черносливом, грибную поливку с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Times New Roman" pitchFamily="18" charset="0"/>
              </a:rPr>
              <a:t>кнышами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Times New Roman" pitchFamily="18" charset="0"/>
              </a:rPr>
              <a:t>, или колдуны графа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Times New Roman" pitchFamily="18" charset="0"/>
              </a:rPr>
              <a:t>Тышкевича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Times New Roman" pitchFamily="18" charset="0"/>
              </a:rPr>
              <a:t>, а также приготовить их самостоятельно под руководством Алеся Белого, узнав историю каждого блюда.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10190" y="1113052"/>
            <a:ext cx="42862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Деревянная шляхетская усадьба в стиле 19 в. на берегу озера. Название «</a:t>
            </a:r>
            <a:r>
              <a:rPr lang="ru-RU" sz="1600" dirty="0" err="1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Марцiнова</a:t>
            </a:r>
            <a:r>
              <a:rPr lang="ru-RU" sz="1600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 Гусь» намекает на Святого Мартина, небесного покровителя усадьбы, и на его обязательный атрибут – гуся, и блюда из гусятины, которые принято есть на день Св. Мартина (11 ноября). </a:t>
            </a:r>
            <a:endParaRPr lang="ru-RU" dirty="0" smtClean="0">
              <a:latin typeface="Trebuchet MS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4" name="Рисунок 13" descr="Марципанов Гусь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381100" y="3071810"/>
            <a:ext cx="2640659" cy="1854935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3"/>
          <a:srcRect l="3422"/>
          <a:stretch>
            <a:fillRect/>
          </a:stretch>
        </p:blipFill>
        <p:spPr bwMode="auto">
          <a:xfrm>
            <a:off x="4167182" y="3071810"/>
            <a:ext cx="257176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Марципанов Гусь2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81826" y="3071810"/>
            <a:ext cx="2643206" cy="1857388"/>
          </a:xfrm>
          <a:prstGeom prst="rect">
            <a:avLst/>
          </a:prstGeom>
        </p:spPr>
      </p:pic>
      <p:pic>
        <p:nvPicPr>
          <p:cNvPr id="9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3" t="1815" r="215" b="21735"/>
          <a:stretch/>
        </p:blipFill>
        <p:spPr bwMode="auto">
          <a:xfrm rot="19883543">
            <a:off x="-933157" y="1097561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416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951212">
            <a:off x="-2672458" y="103501"/>
            <a:ext cx="8915400" cy="1950070"/>
          </a:xfrm>
        </p:spPr>
        <p:txBody>
          <a:bodyPr>
            <a:noAutofit/>
          </a:bodyPr>
          <a:lstStyle/>
          <a:p>
            <a:r>
              <a:rPr lang="ru-RU" sz="3800" b="1" dirty="0" err="1" smtClean="0"/>
              <a:t>Агроусадьба</a:t>
            </a:r>
            <a:r>
              <a:rPr lang="ru-RU" sz="3800" b="1" dirty="0" smtClean="0"/>
              <a:t> </a:t>
            </a:r>
            <a:br>
              <a:rPr lang="ru-RU" sz="3800" b="1" dirty="0" smtClean="0"/>
            </a:br>
            <a:r>
              <a:rPr lang="ru-RU" sz="3800" b="1" dirty="0" smtClean="0"/>
              <a:t>«</a:t>
            </a:r>
            <a:r>
              <a:rPr lang="ru-RU" sz="3800" b="1" dirty="0" err="1" smtClean="0"/>
              <a:t>Марцінова</a:t>
            </a:r>
            <a:r>
              <a:rPr lang="ru-RU" sz="3800" b="1" dirty="0" smtClean="0"/>
              <a:t> гусь»</a:t>
            </a:r>
            <a:endParaRPr lang="ru-RU" sz="3800" dirty="0"/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952472" y="3318570"/>
            <a:ext cx="542928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Times New Roman" pitchFamily="18" charset="0"/>
              </a:rPr>
              <a:t>и развлекательные мероприятия: исторические анимационные программы с танцами, играми и конкурсами («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Times New Roman" pitchFamily="18" charset="0"/>
              </a:rPr>
              <a:t>Карчэмныя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Times New Roman" pitchFamily="18" charset="0"/>
              </a:rPr>
              <a:t>авантуры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Times New Roman" pitchFamily="18" charset="0"/>
              </a:rPr>
              <a:t>», , воскрешающую культуру традиционной литовской корчмы 19 века; 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Times New Roman" pitchFamily="18" charset="0"/>
              </a:rPr>
              <a:t>Этна-дыскатэка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Times New Roman" pitchFamily="18" charset="0"/>
              </a:rPr>
              <a:t>»,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Times New Roman" pitchFamily="18" charset="0"/>
              </a:rPr>
              <a:t>которая сочетает традиционною живую музыку (волынка), танцы и народные игры — с танцевальными ритмами 1980-х; 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Times New Roman" pitchFamily="18" charset="0"/>
              </a:rPr>
              <a:t>Шляхецкія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Times New Roman" pitchFamily="18" charset="0"/>
              </a:rPr>
              <a:t> забавы» и др.), бои на саблях, уроки застольного этикета, викторина по традициями кухни Великого княжества Литовского, мастер-классы по традиционной белорусской кухне, славянской тряпичной кукле, керамике, народным танцам и играм и др.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0" name="Рисунок 9" descr="Марципанов Гусь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24636" y="714356"/>
            <a:ext cx="2952736" cy="1928826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0388" y="2786058"/>
            <a:ext cx="2688511" cy="364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C:\Users\gks.CCT\Desktop\Ксения\Презентации\Итог Беларусь\4cd2c7a7873d21322e9d8a99ca3979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72" y="1500174"/>
            <a:ext cx="1770066" cy="1770066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1738290" y="2844225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Основная специализация </a:t>
            </a:r>
            <a:br>
              <a:rPr lang="ru-RU" sz="1600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1600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усадьбы – познавательные</a:t>
            </a:r>
            <a:endParaRPr lang="ru-RU" sz="1600" dirty="0"/>
          </a:p>
        </p:txBody>
      </p:sp>
      <p:pic>
        <p:nvPicPr>
          <p:cNvPr id="9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3" t="1815" r="215" b="21735"/>
          <a:stretch/>
        </p:blipFill>
        <p:spPr bwMode="auto">
          <a:xfrm rot="19883543">
            <a:off x="-933157" y="1097561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416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06152" y="44624"/>
            <a:ext cx="8915400" cy="1143000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latin typeface="Trebuchet MS" pitchFamily="34" charset="0"/>
              </a:rPr>
              <a:t>Усадьба-экомузей</a:t>
            </a:r>
            <a:r>
              <a:rPr lang="ru-RU" sz="3600" b="1" dirty="0" smtClean="0">
                <a:latin typeface="Trebuchet MS" pitchFamily="34" charset="0"/>
              </a:rPr>
              <a:t> «Хутор </a:t>
            </a:r>
            <a:r>
              <a:rPr lang="ru-RU" sz="3600" b="1" dirty="0" err="1" smtClean="0">
                <a:latin typeface="Trebuchet MS" pitchFamily="34" charset="0"/>
              </a:rPr>
              <a:t>дудара</a:t>
            </a:r>
            <a:r>
              <a:rPr lang="ru-RU" sz="3600" b="1" dirty="0" smtClean="0">
                <a:latin typeface="Trebuchet MS" pitchFamily="34" charset="0"/>
              </a:rPr>
              <a:t>»</a:t>
            </a:r>
            <a:r>
              <a:rPr lang="ru-RU" sz="4000" b="1" dirty="0" smtClean="0">
                <a:latin typeface="Trebuchet MS" pitchFamily="34" charset="0"/>
              </a:rPr>
              <a:t> </a:t>
            </a:r>
            <a:r>
              <a:rPr lang="ru-RU" sz="2000" b="1" i="1" dirty="0" smtClean="0">
                <a:latin typeface="Trebuchet MS" pitchFamily="34" charset="0"/>
              </a:rPr>
              <a:t>(деревня </a:t>
            </a:r>
            <a:r>
              <a:rPr lang="ru-RU" sz="2000" b="1" i="1" dirty="0" err="1" smtClean="0">
                <a:latin typeface="Trebuchet MS" pitchFamily="34" charset="0"/>
              </a:rPr>
              <a:t>Тишковщина</a:t>
            </a:r>
            <a:r>
              <a:rPr lang="ru-RU" sz="2000" b="1" i="1" dirty="0" smtClean="0">
                <a:latin typeface="Trebuchet MS" pitchFamily="34" charset="0"/>
              </a:rPr>
              <a:t>, дом 26)</a:t>
            </a:r>
            <a:endParaRPr lang="ru-RU" sz="4000" b="1" i="1" dirty="0" smtClean="0">
              <a:latin typeface="Trebuchet MS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81166" y="1359274"/>
            <a:ext cx="78581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dirty="0" smtClean="0">
                <a:latin typeface="Trebuchet MS" pitchFamily="34" charset="0"/>
              </a:rPr>
              <a:t>Усадьба занимает здание 1924 года постройки, в котором располагается музей старинных музыкальных инструментов и кукольный театр «</a:t>
            </a:r>
            <a:r>
              <a:rPr lang="ru-RU" sz="1600" dirty="0" err="1" smtClean="0">
                <a:latin typeface="Trebuchet MS" pitchFamily="34" charset="0"/>
              </a:rPr>
              <a:t>Батлейка</a:t>
            </a:r>
            <a:r>
              <a:rPr lang="ru-RU" sz="1600" dirty="0" smtClean="0">
                <a:latin typeface="Trebuchet MS" pitchFamily="34" charset="0"/>
              </a:rPr>
              <a:t>», созданный хозяином усадьбы – художником-графиком, </a:t>
            </a:r>
            <a:r>
              <a:rPr lang="ru-RU" sz="1600" dirty="0" err="1" smtClean="0">
                <a:latin typeface="Trebuchet MS" pitchFamily="34" charset="0"/>
              </a:rPr>
              <a:t>фольк-музыкантом</a:t>
            </a:r>
            <a:r>
              <a:rPr lang="ru-RU" sz="1600" dirty="0" smtClean="0">
                <a:latin typeface="Trebuchet MS" pitchFamily="34" charset="0"/>
              </a:rPr>
              <a:t> Александром Владимировичем Лосем, который стоял у истоков возрождения белорусской дуды, лиры </a:t>
            </a:r>
            <a:r>
              <a:rPr lang="ru-RU" sz="1600" dirty="0" err="1" smtClean="0">
                <a:latin typeface="Trebuchet MS" pitchFamily="34" charset="0"/>
              </a:rPr>
              <a:t>корбовой</a:t>
            </a:r>
            <a:r>
              <a:rPr lang="ru-RU" sz="1600" dirty="0" smtClean="0">
                <a:latin typeface="Trebuchet MS" pitchFamily="34" charset="0"/>
              </a:rPr>
              <a:t> и других инструментов, которые в советское время почти полностью ушли в небытие. Здесь есть коллекция старинных</a:t>
            </a:r>
            <a:endParaRPr lang="ru-RU" sz="1600" dirty="0">
              <a:latin typeface="Trebuchet MS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38686" y="2803281"/>
            <a:ext cx="4953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sz="1600" dirty="0" smtClean="0">
                <a:latin typeface="Trebuchet MS" pitchFamily="34" charset="0"/>
              </a:rPr>
              <a:t>музыкальных инструментов: дуды, флейты, цимбалы, лиры, гармошки, аккордеоны, скрипки. Можно узнать историю происхождения музыкальных инструментов, услышать их необычное звучание.</a:t>
            </a:r>
          </a:p>
          <a:p>
            <a:pPr fontAlgn="base"/>
            <a:r>
              <a:rPr lang="ru-RU" sz="1600" dirty="0" smtClean="0">
                <a:latin typeface="Trebuchet MS" pitchFamily="34" charset="0"/>
              </a:rPr>
              <a:t>На территории усадьбы расположены большой крытый навес с лавками и столами, кухонный навес со столом, кострище с дровами, туалеты “кантри”, 2 туристических мангала, деревенская баня 1924 г.</a:t>
            </a:r>
            <a:endParaRPr lang="ru-RU" sz="1600" dirty="0">
              <a:latin typeface="Trebuchet MS" pitchFamily="34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4042" y="2928934"/>
            <a:ext cx="264320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дудар5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2024042" y="4786322"/>
            <a:ext cx="2643206" cy="1776716"/>
          </a:xfrm>
          <a:prstGeom prst="rect">
            <a:avLst/>
          </a:prstGeom>
        </p:spPr>
      </p:pic>
      <p:pic>
        <p:nvPicPr>
          <p:cNvPr id="11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3" t="1815" r="215" b="21735"/>
          <a:stretch/>
        </p:blipFill>
        <p:spPr bwMode="auto">
          <a:xfrm rot="16200000">
            <a:off x="-3410383" y="2648320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gks.CCT\Desktop\Ксения\Презентации\Итог Беларусь\mnzw1-1000x10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354471" y="4813611"/>
            <a:ext cx="2054842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951212">
            <a:off x="-2444846" y="252077"/>
            <a:ext cx="8915400" cy="1950070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Trebuchet MS" pitchFamily="34" charset="0"/>
              </a:rPr>
              <a:t>Усадьба </a:t>
            </a:r>
            <a:r>
              <a:rPr lang="ru-RU" sz="4000" b="1" dirty="0" smtClean="0">
                <a:latin typeface="Trebuchet MS" pitchFamily="34" charset="0"/>
              </a:rPr>
              <a:t/>
            </a:r>
            <a:br>
              <a:rPr lang="ru-RU" sz="4000" b="1" dirty="0" smtClean="0">
                <a:latin typeface="Trebuchet MS" pitchFamily="34" charset="0"/>
              </a:rPr>
            </a:br>
            <a:r>
              <a:rPr lang="ru-RU" sz="4000" b="1" dirty="0" smtClean="0">
                <a:latin typeface="Trebuchet MS" pitchFamily="34" charset="0"/>
              </a:rPr>
              <a:t>«</a:t>
            </a:r>
            <a:r>
              <a:rPr lang="ru-RU" sz="4000" b="1" dirty="0" err="1">
                <a:latin typeface="Trebuchet MS" pitchFamily="34" charset="0"/>
              </a:rPr>
              <a:t>Прилукоморье</a:t>
            </a:r>
            <a:r>
              <a:rPr lang="ru-RU" sz="4000" b="1" dirty="0">
                <a:latin typeface="Trebuchet MS" pitchFamily="34" charset="0"/>
              </a:rPr>
              <a:t>»</a:t>
            </a:r>
            <a:r>
              <a:rPr lang="ru-RU" sz="4000" dirty="0">
                <a:latin typeface="Trebuchet MS" pitchFamily="34" charset="0"/>
              </a:rPr>
              <a:t/>
            </a:r>
            <a:br>
              <a:rPr lang="ru-RU" sz="4000" dirty="0">
                <a:latin typeface="Trebuchet MS" pitchFamily="34" charset="0"/>
              </a:rPr>
            </a:br>
            <a:endParaRPr lang="ru-RU" sz="4000" dirty="0">
              <a:latin typeface="Trebuchet MS" pitchFamily="34" charset="0"/>
            </a:endParaRPr>
          </a:p>
        </p:txBody>
      </p:sp>
      <p:pic>
        <p:nvPicPr>
          <p:cNvPr id="1026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3" t="1815" r="215" b="21735"/>
          <a:stretch/>
        </p:blipFill>
        <p:spPr bwMode="auto">
          <a:xfrm rot="19883543">
            <a:off x="-933157" y="1097561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20480" y="1700808"/>
            <a:ext cx="5385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rebuchet MS" pitchFamily="34" charset="0"/>
                <a:cs typeface="David" pitchFamily="34" charset="-79"/>
              </a:rPr>
              <a:t>(ул. Береговая д.13) Брестского </a:t>
            </a:r>
            <a:r>
              <a:rPr lang="ru-RU" dirty="0">
                <a:latin typeface="Trebuchet MS" pitchFamily="34" charset="0"/>
                <a:cs typeface="David" pitchFamily="34" charset="-79"/>
              </a:rPr>
              <a:t>района Брестской области  </a:t>
            </a:r>
            <a:r>
              <a:rPr lang="ru-RU" dirty="0" err="1">
                <a:latin typeface="Trebuchet MS" pitchFamily="34" charset="0"/>
                <a:cs typeface="David" pitchFamily="34" charset="-79"/>
              </a:rPr>
              <a:t>области</a:t>
            </a:r>
            <a:r>
              <a:rPr lang="ru-RU" dirty="0">
                <a:latin typeface="Trebuchet MS" pitchFamily="34" charset="0"/>
                <a:cs typeface="David" pitchFamily="34" charset="-79"/>
              </a:rPr>
              <a:t> в 6 км от </a:t>
            </a:r>
            <a:r>
              <a:rPr lang="ru-RU" dirty="0" err="1">
                <a:latin typeface="Trebuchet MS" pitchFamily="34" charset="0"/>
                <a:cs typeface="David" pitchFamily="34" charset="-79"/>
              </a:rPr>
              <a:t>г.Бреста</a:t>
            </a:r>
            <a:r>
              <a:rPr lang="ru-RU" dirty="0">
                <a:latin typeface="Trebuchet MS" pitchFamily="34" charset="0"/>
                <a:cs typeface="David" pitchFamily="34" charset="-79"/>
              </a:rPr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08784" y="2372687"/>
            <a:ext cx="66329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rebuchet MS" pitchFamily="34" charset="0"/>
                <a:cs typeface="David" pitchFamily="34" charset="-79"/>
              </a:rPr>
              <a:t>Целевая группа - граждане соседних белорусских городов, а также поляки, в 40 км. находится польский город </a:t>
            </a:r>
            <a:r>
              <a:rPr lang="ru-RU" dirty="0" err="1">
                <a:latin typeface="Trebuchet MS" pitchFamily="34" charset="0"/>
                <a:cs typeface="David" pitchFamily="34" charset="-79"/>
              </a:rPr>
              <a:t>Бяла</a:t>
            </a:r>
            <a:r>
              <a:rPr lang="ru-RU" dirty="0">
                <a:latin typeface="Trebuchet MS" pitchFamily="34" charset="0"/>
                <a:cs typeface="David" pitchFamily="34" charset="-79"/>
              </a:rPr>
              <a:t> </a:t>
            </a:r>
            <a:r>
              <a:rPr lang="ru-RU" dirty="0" err="1">
                <a:latin typeface="Trebuchet MS" pitchFamily="34" charset="0"/>
                <a:cs typeface="David" pitchFamily="34" charset="-79"/>
              </a:rPr>
              <a:t>Подляска</a:t>
            </a:r>
            <a:r>
              <a:rPr lang="ru-RU" dirty="0">
                <a:latin typeface="Trebuchet MS" pitchFamily="34" charset="0"/>
                <a:cs typeface="David" pitchFamily="34" charset="-79"/>
              </a:rPr>
              <a:t>. Организуются экскурсии в Брестскую крепость, Беловежскую пущу и иные достопримечательные места.</a:t>
            </a:r>
          </a:p>
        </p:txBody>
      </p:sp>
      <p:pic>
        <p:nvPicPr>
          <p:cNvPr id="6" name="Рисунок 5" descr="http://s-ec.bstatic.com/images/hotel/840x460/448/4486667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032" y="3789041"/>
            <a:ext cx="4808984" cy="29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a49f9_7ab79e422e44495c8a54d4a1578206ae_resize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4566" y="3789040"/>
            <a:ext cx="4428954" cy="29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601072" y="1126485"/>
            <a:ext cx="4030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rebuchet MS" pitchFamily="34" charset="0"/>
                <a:cs typeface="David" pitchFamily="34" charset="-79"/>
              </a:rPr>
              <a:t>Агроусадба</a:t>
            </a:r>
            <a:r>
              <a:rPr lang="ru-RU" dirty="0">
                <a:latin typeface="Trebuchet MS" pitchFamily="34" charset="0"/>
                <a:cs typeface="David" pitchFamily="34" charset="-79"/>
              </a:rPr>
              <a:t> «</a:t>
            </a:r>
            <a:r>
              <a:rPr lang="ru-RU" dirty="0" err="1">
                <a:latin typeface="Trebuchet MS" pitchFamily="34" charset="0"/>
                <a:cs typeface="David" pitchFamily="34" charset="-79"/>
              </a:rPr>
              <a:t>Прилукоморье</a:t>
            </a:r>
            <a:r>
              <a:rPr lang="ru-RU" dirty="0">
                <a:latin typeface="Trebuchet MS" pitchFamily="34" charset="0"/>
                <a:cs typeface="David" pitchFamily="34" charset="-79"/>
              </a:rPr>
              <a:t>» располагается в </a:t>
            </a:r>
            <a:r>
              <a:rPr lang="ru-RU" dirty="0" err="1">
                <a:latin typeface="Trebuchet MS" pitchFamily="34" charset="0"/>
                <a:cs typeface="David" pitchFamily="34" charset="-79"/>
              </a:rPr>
              <a:t>с.Прилуки</a:t>
            </a:r>
            <a:r>
              <a:rPr lang="ru-RU" dirty="0">
                <a:latin typeface="Trebuchet MS" pitchFamily="34" charset="0"/>
                <a:cs typeface="David" pitchFamily="34" charset="-79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9416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06152" y="44624"/>
            <a:ext cx="8915400" cy="1143000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latin typeface="Trebuchet MS" pitchFamily="34" charset="0"/>
              </a:rPr>
              <a:t>Усадьба-экомузей</a:t>
            </a:r>
            <a:r>
              <a:rPr lang="ru-RU" sz="3600" b="1" dirty="0" smtClean="0">
                <a:latin typeface="Trebuchet MS" pitchFamily="34" charset="0"/>
              </a:rPr>
              <a:t> «Хутор </a:t>
            </a:r>
            <a:r>
              <a:rPr lang="ru-RU" sz="3600" b="1" dirty="0" err="1" smtClean="0">
                <a:latin typeface="Trebuchet MS" pitchFamily="34" charset="0"/>
              </a:rPr>
              <a:t>дудара</a:t>
            </a:r>
            <a:r>
              <a:rPr lang="ru-RU" sz="3600" b="1" dirty="0" smtClean="0">
                <a:latin typeface="Trebuchet MS" pitchFamily="34" charset="0"/>
              </a:rPr>
              <a:t>»</a:t>
            </a:r>
            <a:r>
              <a:rPr lang="ru-RU" sz="4000" b="1" dirty="0" smtClean="0">
                <a:latin typeface="Trebuchet MS" pitchFamily="34" charset="0"/>
              </a:rPr>
              <a:t> </a:t>
            </a:r>
            <a:r>
              <a:rPr lang="ru-RU" sz="2000" b="1" i="1" dirty="0" smtClean="0">
                <a:latin typeface="Trebuchet MS" pitchFamily="34" charset="0"/>
              </a:rPr>
              <a:t>(деревня </a:t>
            </a:r>
            <a:r>
              <a:rPr lang="ru-RU" sz="2000" b="1" i="1" dirty="0" err="1" smtClean="0">
                <a:latin typeface="Trebuchet MS" pitchFamily="34" charset="0"/>
              </a:rPr>
              <a:t>Тишковщина</a:t>
            </a:r>
            <a:r>
              <a:rPr lang="ru-RU" sz="2000" b="1" i="1" dirty="0" smtClean="0">
                <a:latin typeface="Trebuchet MS" pitchFamily="34" charset="0"/>
              </a:rPr>
              <a:t>, дом 26)</a:t>
            </a:r>
            <a:endParaRPr lang="ru-RU" sz="4000" b="1" i="1" dirty="0" smtClean="0">
              <a:latin typeface="Trebuchet MS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3976" y="1142984"/>
            <a:ext cx="57864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 smtClean="0">
                <a:latin typeface="Trebuchet MS" pitchFamily="34" charset="0"/>
              </a:rPr>
              <a:t>Экотуристам</a:t>
            </a:r>
            <a:r>
              <a:rPr lang="ru-RU" b="1" dirty="0" smtClean="0">
                <a:latin typeface="Trebuchet MS" pitchFamily="34" charset="0"/>
              </a:rPr>
              <a:t> и гостям усадьбы предлагается культурно-познавательная программа:</a:t>
            </a:r>
          </a:p>
          <a:p>
            <a:pPr fontAlgn="base"/>
            <a:r>
              <a:rPr lang="ru-RU" sz="1600" dirty="0" smtClean="0">
                <a:latin typeface="Trebuchet MS" pitchFamily="34" charset="0"/>
              </a:rPr>
              <a:t>- ознакомление с процессом изготовления старинных белорусских инструментов (дуда, лира, труба сигнальная, </a:t>
            </a:r>
            <a:r>
              <a:rPr lang="ru-RU" sz="1600" dirty="0" err="1" smtClean="0">
                <a:latin typeface="Trebuchet MS" pitchFamily="34" charset="0"/>
              </a:rPr>
              <a:t>басетля</a:t>
            </a:r>
            <a:r>
              <a:rPr lang="ru-RU" sz="1600" dirty="0" smtClean="0">
                <a:latin typeface="Trebuchet MS" pitchFamily="34" charset="0"/>
              </a:rPr>
              <a:t>, жалейка, бубен.)</a:t>
            </a:r>
          </a:p>
          <a:p>
            <a:pPr fontAlgn="base"/>
            <a:r>
              <a:rPr lang="ru-RU" sz="1600" dirty="0" smtClean="0">
                <a:latin typeface="Trebuchet MS" pitchFamily="34" charset="0"/>
              </a:rPr>
              <a:t>- совместное изготовление несложных духовых инструментов и наука игры на них.</a:t>
            </a:r>
          </a:p>
          <a:p>
            <a:pPr fontAlgn="base"/>
            <a:r>
              <a:rPr lang="ru-RU" sz="1600" dirty="0" smtClean="0">
                <a:latin typeface="Trebuchet MS" pitchFamily="34" charset="0"/>
              </a:rPr>
              <a:t>- наука игры на скрипке, дуде, лире, бубне, </a:t>
            </a:r>
            <a:r>
              <a:rPr lang="ru-RU" sz="1600" dirty="0" err="1" smtClean="0">
                <a:latin typeface="Trebuchet MS" pitchFamily="34" charset="0"/>
              </a:rPr>
              <a:t>басетле</a:t>
            </a:r>
            <a:r>
              <a:rPr lang="ru-RU" sz="1600" dirty="0" smtClean="0">
                <a:latin typeface="Trebuchet MS" pitchFamily="34" charset="0"/>
              </a:rPr>
              <a:t>, цимбалах в традиционной народной манере.</a:t>
            </a:r>
          </a:p>
          <a:p>
            <a:pPr fontAlgn="base"/>
            <a:r>
              <a:rPr lang="ru-RU" sz="1600" dirty="0" smtClean="0">
                <a:latin typeface="Trebuchet MS" pitchFamily="34" charset="0"/>
              </a:rPr>
              <a:t>- обучение старинным народным танцам и обрядовым действам.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953264" y="4857760"/>
            <a:ext cx="27860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dirty="0" smtClean="0">
                <a:latin typeface="Trebuchet MS" pitchFamily="34" charset="0"/>
              </a:rPr>
              <a:t>Второе направление работы — спорт и туризм: велосипедные прогулки, пешие походы, ночлеги в палатках, песни у костра.</a:t>
            </a:r>
            <a:endParaRPr lang="ru-RU" sz="1600" dirty="0">
              <a:latin typeface="Trebuchet MS" pitchFamily="34" charset="0"/>
            </a:endParaRPr>
          </a:p>
        </p:txBody>
      </p:sp>
      <p:pic>
        <p:nvPicPr>
          <p:cNvPr id="17" name="Рисунок 16" descr="Дудар8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7197183" y="1214422"/>
            <a:ext cx="2256411" cy="3384617"/>
          </a:xfrm>
          <a:prstGeom prst="rect">
            <a:avLst/>
          </a:prstGeom>
        </p:spPr>
      </p:pic>
      <p:pic>
        <p:nvPicPr>
          <p:cNvPr id="18" name="Рисунок 17" descr="дудар7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524240" y="4500570"/>
            <a:ext cx="3214710" cy="214646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523976" y="3929066"/>
            <a:ext cx="4953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latin typeface="Trebuchet MS" pitchFamily="34" charset="0"/>
              </a:rPr>
              <a:t>- обучение процессам ковки металла по старинным технологиям, ковка </a:t>
            </a:r>
            <a:r>
              <a:rPr lang="ru-RU" sz="1600" dirty="0" err="1" smtClean="0">
                <a:latin typeface="Trebuchet MS" pitchFamily="34" charset="0"/>
              </a:rPr>
              <a:t>кресив</a:t>
            </a:r>
            <a:r>
              <a:rPr lang="ru-RU" sz="1600" dirty="0" smtClean="0">
                <a:latin typeface="Trebuchet MS" pitchFamily="34" charset="0"/>
              </a:rPr>
              <a:t>, закалка, </a:t>
            </a:r>
            <a:endParaRPr lang="ru-RU" sz="1600" dirty="0">
              <a:latin typeface="Trebuchet MS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23976" y="4431108"/>
            <a:ext cx="22145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</a:rPr>
              <a:t>добыча огня посредством </a:t>
            </a:r>
            <a:r>
              <a:rPr lang="ru-RU" sz="1600" dirty="0" err="1" smtClean="0">
                <a:latin typeface="Trebuchet MS" pitchFamily="34" charset="0"/>
              </a:rPr>
              <a:t>кресива</a:t>
            </a:r>
            <a:r>
              <a:rPr lang="ru-RU" sz="1600" dirty="0" smtClean="0">
                <a:latin typeface="Trebuchet MS" pitchFamily="34" charset="0"/>
              </a:rPr>
              <a:t>, литье мелких форм из меди – реплик изделий Х – XI вв.</a:t>
            </a:r>
            <a:endParaRPr lang="ru-RU" sz="1600" dirty="0">
              <a:latin typeface="Trebuchet MS" pitchFamily="34" charset="0"/>
            </a:endParaRPr>
          </a:p>
        </p:txBody>
      </p:sp>
      <p:pic>
        <p:nvPicPr>
          <p:cNvPr id="10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3" t="1815" r="215" b="21735"/>
          <a:stretch/>
        </p:blipFill>
        <p:spPr bwMode="auto">
          <a:xfrm rot="16200000">
            <a:off x="-3410383" y="2648320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193296" y="760076"/>
            <a:ext cx="4000528" cy="1337319"/>
          </a:xfrm>
          <a:prstGeom prst="rect">
            <a:avLst/>
          </a:prstGeom>
          <a:noFill/>
        </p:spPr>
      </p:pic>
      <p:pic>
        <p:nvPicPr>
          <p:cNvPr id="7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193296" y="4760604"/>
            <a:ext cx="4000528" cy="1337319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80968" y="44624"/>
            <a:ext cx="8915400" cy="1143000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latin typeface="Trebuchet MS" pitchFamily="34" charset="0"/>
              </a:rPr>
              <a:t>Агроусадьба-экомузей</a:t>
            </a:r>
            <a:r>
              <a:rPr lang="ru-RU" sz="3600" b="1" dirty="0" smtClean="0">
                <a:latin typeface="Trebuchet MS" pitchFamily="34" charset="0"/>
              </a:rPr>
              <a:t> «Мир пчел» </a:t>
            </a:r>
            <a:r>
              <a:rPr lang="ru-RU" sz="2000" b="1" i="1" dirty="0" smtClean="0">
                <a:latin typeface="Trebuchet MS" pitchFamily="34" charset="0"/>
              </a:rPr>
              <a:t>(деревня Борок, дом 2)</a:t>
            </a:r>
            <a:endParaRPr lang="ru-RU" sz="4000" b="1" i="1" dirty="0" smtClean="0">
              <a:latin typeface="Trebuchet MS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9596" y="1477866"/>
            <a:ext cx="75247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600" dirty="0" smtClean="0">
                <a:latin typeface="Trebuchet MS" pitchFamily="34" charset="0"/>
              </a:rPr>
              <a:t>Хозяин усадьбы – пасечник, который любезно расскажет Вам об удивительном мире пчел, покажет пасеку, стеклянный улей, медогонку, костюм пасечника, приспособления для работы с пчелами. Можно посмотреть небольшой фильм о пчелах, особенностях их поведения и жизни пчелиной семьи. Познакомит с технологией сбора меда, расскажет о поверьях, связанных со сбором меда – все это преподноситься как интерактивная интереснейшая сказка. В конце программы можно попробовать и купить мед.</a:t>
            </a:r>
          </a:p>
          <a:p>
            <a:pPr fontAlgn="base"/>
            <a:r>
              <a:rPr lang="ru-RU" sz="1600" dirty="0" smtClean="0">
                <a:latin typeface="Trebuchet MS" pitchFamily="34" charset="0"/>
              </a:rPr>
              <a:t> </a:t>
            </a:r>
            <a:endParaRPr lang="ru-RU" sz="1600" dirty="0">
              <a:latin typeface="Trebuchet MS" pitchFamily="34" charset="0"/>
            </a:endParaRPr>
          </a:p>
        </p:txBody>
      </p:sp>
      <p:pic>
        <p:nvPicPr>
          <p:cNvPr id="13" name="Рисунок 12" descr="Пчелы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524372" y="3714752"/>
            <a:ext cx="3786214" cy="2604280"/>
          </a:xfrm>
          <a:prstGeom prst="rect">
            <a:avLst/>
          </a:prstGeom>
        </p:spPr>
      </p:pic>
      <p:pic>
        <p:nvPicPr>
          <p:cNvPr id="14" name="Рисунок 13" descr="пчелы6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809596" y="3714752"/>
            <a:ext cx="3571900" cy="2633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193296" y="760076"/>
            <a:ext cx="4000528" cy="1337319"/>
          </a:xfrm>
          <a:prstGeom prst="rect">
            <a:avLst/>
          </a:prstGeom>
          <a:noFill/>
        </p:spPr>
      </p:pic>
      <p:pic>
        <p:nvPicPr>
          <p:cNvPr id="7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193296" y="4760604"/>
            <a:ext cx="4000528" cy="1337319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80968" y="44624"/>
            <a:ext cx="8915400" cy="1143000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latin typeface="Trebuchet MS" pitchFamily="34" charset="0"/>
              </a:rPr>
              <a:t>Агроусадьба-экомузей</a:t>
            </a:r>
            <a:r>
              <a:rPr lang="ru-RU" sz="3600" b="1" dirty="0" smtClean="0">
                <a:latin typeface="Trebuchet MS" pitchFamily="34" charset="0"/>
              </a:rPr>
              <a:t> «Мир пчел» </a:t>
            </a:r>
            <a:r>
              <a:rPr lang="ru-RU" sz="2000" b="1" i="1" dirty="0" smtClean="0">
                <a:latin typeface="Trebuchet MS" pitchFamily="34" charset="0"/>
              </a:rPr>
              <a:t>(деревня Борок, дом 2)</a:t>
            </a:r>
            <a:endParaRPr lang="ru-RU" sz="4000" b="1" i="1" dirty="0" smtClean="0">
              <a:latin typeface="Trebuchet MS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24306" y="1571612"/>
            <a:ext cx="43577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latin typeface="Trebuchet MS" pitchFamily="34" charset="0"/>
              </a:rPr>
              <a:t>Летом для гостей предоставляется большая беседка возле пруда с фонтаном, вместительностью до 80 человек. В холодное время - теплое и уютное помещение, вместимостью до 40-50 человек.</a:t>
            </a:r>
          </a:p>
          <a:p>
            <a:pPr fontAlgn="base"/>
            <a:r>
              <a:rPr lang="ru-RU" dirty="0" smtClean="0">
                <a:latin typeface="Trebuchet MS" pitchFamily="34" charset="0"/>
              </a:rPr>
              <a:t>Проводятся мастер классы - кулинарный, по расписыванию</a:t>
            </a:r>
            <a:endParaRPr lang="ru-RU" dirty="0">
              <a:latin typeface="Trebuchet MS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20" y="1623305"/>
            <a:ext cx="3221986" cy="209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720" y="3857628"/>
            <a:ext cx="2143140" cy="2710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Пчелы4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81299" y="4714907"/>
            <a:ext cx="2571768" cy="1857364"/>
          </a:xfrm>
          <a:prstGeom prst="rect">
            <a:avLst/>
          </a:prstGeom>
        </p:spPr>
      </p:pic>
      <p:pic>
        <p:nvPicPr>
          <p:cNvPr id="14" name="Рисунок 13" descr="Пчелы1.jpg"/>
          <p:cNvPicPr/>
          <p:nvPr/>
        </p:nvPicPr>
        <p:blipFill>
          <a:blip r:embed="rId6"/>
          <a:stretch>
            <a:fillRect/>
          </a:stretch>
        </p:blipFill>
        <p:spPr>
          <a:xfrm>
            <a:off x="5524504" y="4714907"/>
            <a:ext cx="2786082" cy="185736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024174" y="3786190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rebuchet MS" pitchFamily="34" charset="0"/>
              </a:rPr>
              <a:t>рождественских пряников и по изготовлению кукол оберегов и керамики.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81136" y="50005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rebuchet MS" pitchFamily="34" charset="0"/>
              </a:rPr>
              <a:t>Государственное природоохранное учреждение «Республиканский ландшафтный заказник «</a:t>
            </a:r>
            <a:r>
              <a:rPr lang="ru-RU" sz="3600" b="1" dirty="0" err="1" smtClean="0">
                <a:latin typeface="Trebuchet MS" pitchFamily="34" charset="0"/>
              </a:rPr>
              <a:t>Налибокский</a:t>
            </a:r>
            <a:r>
              <a:rPr lang="ru-RU" sz="3600" b="1" dirty="0" smtClean="0">
                <a:latin typeface="Trebuchet MS" pitchFamily="34" charset="0"/>
              </a:rPr>
              <a:t>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66852" y="2000240"/>
            <a:ext cx="50720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err="1" smtClean="0">
                <a:latin typeface="Trebuchet MS" pitchFamily="34" charset="0"/>
              </a:rPr>
              <a:t>Налибокская</a:t>
            </a:r>
            <a:r>
              <a:rPr lang="ru-RU" dirty="0" smtClean="0">
                <a:latin typeface="Trebuchet MS" pitchFamily="34" charset="0"/>
              </a:rPr>
              <a:t> пуща считается самым большим в Европе лесным массивом (</a:t>
            </a:r>
            <a:r>
              <a:rPr lang="ru-RU" dirty="0" err="1" smtClean="0">
                <a:latin typeface="Trebuchet MS" pitchFamily="34" charset="0"/>
              </a:rPr>
              <a:t>Налибокская</a:t>
            </a:r>
            <a:r>
              <a:rPr lang="ru-RU" dirty="0" smtClean="0">
                <a:latin typeface="Trebuchet MS" pitchFamily="34" charset="0"/>
              </a:rPr>
              <a:t> пуща больше Беловежской), 240 га сплошного леса, вызывающим интерес не только ученых, но и туристов. В  заказнике есть </a:t>
            </a:r>
            <a:r>
              <a:rPr lang="ru-RU" dirty="0" err="1" smtClean="0">
                <a:latin typeface="Trebuchet MS" pitchFamily="34" charset="0"/>
              </a:rPr>
              <a:t>экотропа</a:t>
            </a:r>
            <a:r>
              <a:rPr lang="ru-RU" dirty="0" smtClean="0">
                <a:latin typeface="Trebuchet MS" pitchFamily="34" charset="0"/>
              </a:rPr>
              <a:t> здоровья, где можно познакомиться с флорой и фауной пущи, а также можно поохотиться по старобелорусским традициям на косулю или оленя.</a:t>
            </a:r>
            <a:endParaRPr lang="ru-RU" dirty="0">
              <a:latin typeface="Trebuchet MS" pitchFamily="34" charset="0"/>
            </a:endParaRPr>
          </a:p>
        </p:txBody>
      </p:sp>
      <p:pic>
        <p:nvPicPr>
          <p:cNvPr id="7" name="Рисунок 6" descr="Беларусь 268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96074" y="4500570"/>
            <a:ext cx="2786082" cy="2071678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8950" y="2143116"/>
            <a:ext cx="263290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F:\Итог Беларусь\фото Минск\DSC078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9992" y="4856549"/>
            <a:ext cx="2562726" cy="1715723"/>
          </a:xfrm>
          <a:prstGeom prst="rect">
            <a:avLst/>
          </a:prstGeom>
          <a:noFill/>
        </p:spPr>
      </p:pic>
      <p:pic>
        <p:nvPicPr>
          <p:cNvPr id="3075" name="Picture 3" descr="F:\Итог Беларусь\фото Минск\DSC07873.JP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 l="28813" t="10970" r="5508" b="125"/>
          <a:stretch>
            <a:fillRect/>
          </a:stretch>
        </p:blipFill>
        <p:spPr bwMode="auto">
          <a:xfrm>
            <a:off x="1738290" y="4857760"/>
            <a:ext cx="1891875" cy="171451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809992" y="4548854"/>
            <a:ext cx="2571768" cy="55399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rebuchet MS" pitchFamily="34" charset="0"/>
              </a:rPr>
              <a:t>Образцы древесины различных пород деревьев</a:t>
            </a:r>
            <a:br>
              <a:rPr lang="ru-RU" sz="1400" dirty="0" smtClean="0">
                <a:latin typeface="Trebuchet MS" pitchFamily="34" charset="0"/>
              </a:rPr>
            </a:br>
            <a:r>
              <a:rPr lang="ru-RU" sz="100" dirty="0" smtClean="0">
                <a:latin typeface="Trebuchet MS" pitchFamily="34" charset="0"/>
              </a:rPr>
              <a:t>м</a:t>
            </a:r>
            <a:endParaRPr lang="ru-RU" sz="1400" dirty="0">
              <a:latin typeface="Trebuchet MS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09728" y="4714884"/>
            <a:ext cx="1785950" cy="55399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rebuchet MS" pitchFamily="34" charset="0"/>
              </a:rPr>
              <a:t>Указатели на дорогах</a:t>
            </a:r>
            <a:br>
              <a:rPr lang="ru-RU" sz="1400" dirty="0" smtClean="0">
                <a:latin typeface="Trebuchet MS" pitchFamily="34" charset="0"/>
              </a:rPr>
            </a:br>
            <a:r>
              <a:rPr lang="ru-RU" sz="100" dirty="0" smtClean="0">
                <a:latin typeface="Trebuchet MS" pitchFamily="34" charset="0"/>
              </a:rPr>
              <a:t>м</a:t>
            </a:r>
            <a:endParaRPr lang="ru-RU" sz="1400" dirty="0">
              <a:latin typeface="Trebuchet MS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96206" y="4357694"/>
            <a:ext cx="1785950" cy="55399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ru-RU" sz="1400" dirty="0" smtClean="0">
                <a:latin typeface="Trebuchet MS" pitchFamily="34" charset="0"/>
              </a:rPr>
              <a:t>Укрытия для фотоохоты</a:t>
            </a:r>
            <a:br>
              <a:rPr lang="ru-RU" sz="1400" dirty="0" smtClean="0">
                <a:latin typeface="Trebuchet MS" pitchFamily="34" charset="0"/>
              </a:rPr>
            </a:br>
            <a:r>
              <a:rPr lang="ru-RU" sz="200" dirty="0" smtClean="0">
                <a:latin typeface="Trebuchet MS" pitchFamily="34" charset="0"/>
              </a:rPr>
              <a:t>м</a:t>
            </a:r>
            <a:endParaRPr lang="ru-RU" sz="1400" dirty="0">
              <a:latin typeface="Trebuchet MS" pitchFamily="34" charset="0"/>
            </a:endParaRPr>
          </a:p>
        </p:txBody>
      </p:sp>
      <p:pic>
        <p:nvPicPr>
          <p:cNvPr id="14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3" t="1815" r="215" b="21735"/>
          <a:stretch/>
        </p:blipFill>
        <p:spPr bwMode="auto">
          <a:xfrm rot="16200000">
            <a:off x="-3410383" y="2648320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81136" y="50005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rebuchet MS" pitchFamily="34" charset="0"/>
              </a:rPr>
              <a:t>Государственное природоохранное учреждение «Республиканский ландшафтный заказник «</a:t>
            </a:r>
            <a:r>
              <a:rPr lang="ru-RU" sz="3600" b="1" dirty="0" err="1" smtClean="0">
                <a:latin typeface="Trebuchet MS" pitchFamily="34" charset="0"/>
              </a:rPr>
              <a:t>Налибокский</a:t>
            </a:r>
            <a:r>
              <a:rPr lang="ru-RU" sz="3600" b="1" dirty="0" smtClean="0">
                <a:latin typeface="Trebuchet MS" pitchFamily="34" charset="0"/>
              </a:rPr>
              <a:t>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38290" y="2071678"/>
            <a:ext cx="7691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latin typeface="Trebuchet MS" pitchFamily="34" charset="0"/>
              </a:rPr>
              <a:t>Пешеходная </a:t>
            </a:r>
            <a:r>
              <a:rPr lang="ru-RU" dirty="0" err="1" smtClean="0">
                <a:latin typeface="Trebuchet MS" pitchFamily="34" charset="0"/>
              </a:rPr>
              <a:t>экотропа</a:t>
            </a:r>
            <a:r>
              <a:rPr lang="ru-RU" dirty="0" smtClean="0">
                <a:latin typeface="Trebuchet MS" pitchFamily="34" charset="0"/>
              </a:rPr>
              <a:t> по </a:t>
            </a:r>
            <a:r>
              <a:rPr lang="ru-RU" dirty="0" err="1" smtClean="0">
                <a:latin typeface="Trebuchet MS" pitchFamily="34" charset="0"/>
              </a:rPr>
              <a:t>Налибокской</a:t>
            </a:r>
            <a:r>
              <a:rPr lang="ru-RU" dirty="0" smtClean="0">
                <a:latin typeface="Trebuchet MS" pitchFamily="34" charset="0"/>
              </a:rPr>
              <a:t> пуще начинается возле парковки для машин и представляет собой местами обычную лесную дорогу, местами деревянный настил. </a:t>
            </a:r>
            <a:endParaRPr lang="ru-RU" dirty="0">
              <a:latin typeface="Trebuchet MS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1826" y="4649658"/>
            <a:ext cx="2286017" cy="17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F:\Итог Беларусь\фото Минск\DSC078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28" y="3071810"/>
            <a:ext cx="4908424" cy="3286148"/>
          </a:xfrm>
          <a:prstGeom prst="rect">
            <a:avLst/>
          </a:prstGeom>
          <a:noFill/>
        </p:spPr>
      </p:pic>
      <p:pic>
        <p:nvPicPr>
          <p:cNvPr id="11" name="Рисунок 10" descr="Беларусь 27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81827" y="2786058"/>
            <a:ext cx="2286016" cy="1785950"/>
          </a:xfrm>
          <a:prstGeom prst="rect">
            <a:avLst/>
          </a:prstGeom>
        </p:spPr>
      </p:pic>
      <p:pic>
        <p:nvPicPr>
          <p:cNvPr id="8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3" t="1815" r="215" b="21735"/>
          <a:stretch/>
        </p:blipFill>
        <p:spPr bwMode="auto">
          <a:xfrm rot="16200000">
            <a:off x="-3410383" y="2648320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81136" y="50005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rebuchet MS" pitchFamily="34" charset="0"/>
              </a:rPr>
              <a:t>Государственное природоохранное учреждение «Республиканский ландшафтный заказник «</a:t>
            </a:r>
            <a:r>
              <a:rPr lang="ru-RU" sz="3600" b="1" dirty="0" err="1" smtClean="0">
                <a:latin typeface="Trebuchet MS" pitchFamily="34" charset="0"/>
              </a:rPr>
              <a:t>Налибокский</a:t>
            </a:r>
            <a:r>
              <a:rPr lang="ru-RU" sz="3600" b="1" dirty="0" smtClean="0">
                <a:latin typeface="Trebuchet MS" pitchFamily="34" charset="0"/>
              </a:rPr>
              <a:t>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95810" y="2071678"/>
            <a:ext cx="4929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latin typeface="Trebuchet MS" pitchFamily="34" charset="0"/>
              </a:rPr>
              <a:t>Специально построенные беседки с информационными плакатами знакомят с флорой и фауной </a:t>
            </a:r>
            <a:r>
              <a:rPr lang="ru-RU" dirty="0" err="1" smtClean="0">
                <a:latin typeface="Trebuchet MS" pitchFamily="34" charset="0"/>
              </a:rPr>
              <a:t>Налибокской</a:t>
            </a:r>
            <a:r>
              <a:rPr lang="ru-RU" dirty="0" smtClean="0">
                <a:latin typeface="Trebuchet MS" pitchFamily="34" charset="0"/>
              </a:rPr>
              <a:t> пущи, с </a:t>
            </a:r>
            <a:r>
              <a:rPr lang="ru-RU" dirty="0" err="1" smtClean="0">
                <a:latin typeface="Trebuchet MS" pitchFamily="34" charset="0"/>
              </a:rPr>
              <a:t>краснокнижными</a:t>
            </a:r>
            <a:r>
              <a:rPr lang="ru-RU" dirty="0" smtClean="0">
                <a:latin typeface="Trebuchet MS" pitchFamily="34" charset="0"/>
              </a:rPr>
              <a:t> растениями и животными. </a:t>
            </a:r>
            <a:endParaRPr lang="ru-RU" dirty="0">
              <a:latin typeface="Trebuchet MS" pitchFamily="34" charset="0"/>
            </a:endParaRPr>
          </a:p>
        </p:txBody>
      </p:sp>
      <p:pic>
        <p:nvPicPr>
          <p:cNvPr id="10" name="Рисунок 9" descr="Беларусь 27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6852" y="2093886"/>
            <a:ext cx="2857520" cy="219237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124" y="3429000"/>
            <a:ext cx="442915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Беларусь 286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02921" y="4384520"/>
            <a:ext cx="2821451" cy="2116314"/>
          </a:xfrm>
          <a:prstGeom prst="rect">
            <a:avLst/>
          </a:prstGeom>
        </p:spPr>
      </p:pic>
      <p:pic>
        <p:nvPicPr>
          <p:cNvPr id="9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3" t="1815" r="215" b="21735"/>
          <a:stretch/>
        </p:blipFill>
        <p:spPr bwMode="auto">
          <a:xfrm rot="16200000">
            <a:off x="-3410383" y="2648320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81136" y="50005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rebuchet MS" pitchFamily="34" charset="0"/>
              </a:rPr>
              <a:t>Государственное природоохранное учреждение «Республиканский ландшафтный заказник «</a:t>
            </a:r>
            <a:r>
              <a:rPr lang="ru-RU" sz="3600" b="1" dirty="0" err="1" smtClean="0">
                <a:latin typeface="Trebuchet MS" pitchFamily="34" charset="0"/>
              </a:rPr>
              <a:t>Налибокский</a:t>
            </a:r>
            <a:r>
              <a:rPr lang="ru-RU" sz="3600" b="1" dirty="0" smtClean="0">
                <a:latin typeface="Trebuchet MS" pitchFamily="34" charset="0"/>
              </a:rPr>
              <a:t>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95414" y="2000240"/>
            <a:ext cx="757242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850" dirty="0" smtClean="0">
                <a:latin typeface="Trebuchet MS" pitchFamily="34" charset="0"/>
              </a:rPr>
              <a:t>На территории заказника действует загон для диких животных – «</a:t>
            </a:r>
            <a:r>
              <a:rPr lang="ru-RU" sz="1850" dirty="0" err="1" smtClean="0">
                <a:latin typeface="Trebuchet MS" pitchFamily="34" charset="0"/>
              </a:rPr>
              <a:t>Зубровольер</a:t>
            </a:r>
            <a:r>
              <a:rPr lang="ru-RU" sz="1850" dirty="0" smtClean="0">
                <a:latin typeface="Trebuchet MS" pitchFamily="34" charset="0"/>
              </a:rPr>
              <a:t>». Летом зубров в нем нет, только зимой: зверей подкармливают, а где-то перед новым годом из кормушки делают ловушку. Зубры заходят </a:t>
            </a:r>
            <a:endParaRPr lang="ru-RU" sz="1850" dirty="0">
              <a:latin typeface="Trebuchet MS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0124" y="3071810"/>
            <a:ext cx="4643470" cy="32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:\Итог Беларусь\фото Минск\DSC078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2437" y="4357694"/>
            <a:ext cx="2987736" cy="200026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595414" y="3071810"/>
            <a:ext cx="328614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50" dirty="0" smtClean="0">
                <a:latin typeface="Trebuchet MS" pitchFamily="34" charset="0"/>
              </a:rPr>
              <a:t>перекусить, а дверь за ними закрывается. Сколько зашло в вольер – столько и поймано.</a:t>
            </a:r>
            <a:endParaRPr lang="ru-RU" sz="1850" dirty="0"/>
          </a:p>
        </p:txBody>
      </p:sp>
      <p:pic>
        <p:nvPicPr>
          <p:cNvPr id="8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3" t="1815" r="215" b="21735"/>
          <a:stretch/>
        </p:blipFill>
        <p:spPr bwMode="auto">
          <a:xfrm rot="16200000">
            <a:off x="-3410383" y="2648320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81136" y="50005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rebuchet MS" pitchFamily="34" charset="0"/>
              </a:rPr>
              <a:t>Государственное природоохранное учреждение «Республиканский ландшафтный заказник «</a:t>
            </a:r>
            <a:r>
              <a:rPr lang="ru-RU" sz="3600" b="1" dirty="0" err="1" smtClean="0">
                <a:latin typeface="Trebuchet MS" pitchFamily="34" charset="0"/>
              </a:rPr>
              <a:t>Налибокский</a:t>
            </a:r>
            <a:r>
              <a:rPr lang="ru-RU" sz="3600" b="1" dirty="0" smtClean="0">
                <a:latin typeface="Trebuchet MS" pitchFamily="34" charset="0"/>
              </a:rPr>
              <a:t>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73012" y="1835532"/>
            <a:ext cx="2940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rebuchet MS" pitchFamily="34" charset="0"/>
              </a:rPr>
              <a:t>Инфраструктура на тропе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9070" y="4437112"/>
            <a:ext cx="3299913" cy="218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Беларусь 28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09071" y="2247586"/>
            <a:ext cx="2923540" cy="2192655"/>
          </a:xfrm>
          <a:prstGeom prst="rect">
            <a:avLst/>
          </a:prstGeom>
        </p:spPr>
      </p:pic>
      <p:pic>
        <p:nvPicPr>
          <p:cNvPr id="14" name="Рисунок 13" descr="Беларусь 282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92160" y="2247586"/>
            <a:ext cx="2619783" cy="2028111"/>
          </a:xfrm>
          <a:prstGeom prst="rect">
            <a:avLst/>
          </a:prstGeom>
        </p:spPr>
      </p:pic>
      <p:pic>
        <p:nvPicPr>
          <p:cNvPr id="15" name="Рисунок 14" descr="Беларусь 273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53200" y="4246033"/>
            <a:ext cx="3071485" cy="2376689"/>
          </a:xfrm>
          <a:prstGeom prst="rect">
            <a:avLst/>
          </a:prstGeom>
        </p:spPr>
      </p:pic>
      <p:pic>
        <p:nvPicPr>
          <p:cNvPr id="16" name="Рисунок 15" descr="Беларусь 263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32611" y="2282183"/>
            <a:ext cx="2823697" cy="2361263"/>
          </a:xfrm>
          <a:prstGeom prst="rect">
            <a:avLst/>
          </a:prstGeom>
        </p:spPr>
      </p:pic>
      <p:pic>
        <p:nvPicPr>
          <p:cNvPr id="17" name="Рисунок 16" descr="Беларусь 252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73012" y="4622682"/>
            <a:ext cx="2751554" cy="2000040"/>
          </a:xfrm>
          <a:prstGeom prst="rect">
            <a:avLst/>
          </a:prstGeom>
        </p:spPr>
      </p:pic>
      <p:pic>
        <p:nvPicPr>
          <p:cNvPr id="12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3" t="1815" r="215" b="21735"/>
          <a:stretch/>
        </p:blipFill>
        <p:spPr bwMode="auto">
          <a:xfrm rot="16200000">
            <a:off x="-3410383" y="2648320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9459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81136" y="50005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rebuchet MS" pitchFamily="34" charset="0"/>
              </a:rPr>
              <a:t>Государственное природоохранное учреждение «Республиканский ландшафтный заказник «</a:t>
            </a:r>
            <a:r>
              <a:rPr lang="ru-RU" sz="3600" b="1" dirty="0" err="1" smtClean="0">
                <a:latin typeface="Trebuchet MS" pitchFamily="34" charset="0"/>
              </a:rPr>
              <a:t>Налибокский</a:t>
            </a:r>
            <a:r>
              <a:rPr lang="ru-RU" sz="3600" b="1" dirty="0" smtClean="0">
                <a:latin typeface="Trebuchet MS" pitchFamily="34" charset="0"/>
              </a:rPr>
              <a:t>»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66852" y="4286256"/>
            <a:ext cx="40005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Доступная </a:t>
            </a:r>
            <a:r>
              <a:rPr lang="ru-RU" b="1" i="1" dirty="0" err="1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экотропа</a:t>
            </a:r>
            <a:endParaRPr lang="ru-RU" i="1" dirty="0" smtClean="0">
              <a:latin typeface="Trebuchet MS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В рамках </a:t>
            </a:r>
            <a:r>
              <a:rPr lang="ru-RU" sz="1600" dirty="0" err="1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грантового</a:t>
            </a:r>
            <a:r>
              <a:rPr lang="ru-RU" sz="1600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 проекта ПРООН строится 2 км </a:t>
            </a:r>
            <a:r>
              <a:rPr lang="ru-RU" sz="1600" dirty="0" err="1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экотропа</a:t>
            </a:r>
            <a:r>
              <a:rPr lang="ru-RU" sz="1600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, доступная для лиц с ограниченными возможностями, в том числе, для инвалидов-колясочников</a:t>
            </a:r>
            <a:endParaRPr lang="ru-RU" sz="1600" dirty="0" smtClean="0"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7" name="Рисунок 6" descr="Беларусь 23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38620" y="1857364"/>
            <a:ext cx="2712934" cy="2000264"/>
          </a:xfrm>
          <a:prstGeom prst="rect">
            <a:avLst/>
          </a:prstGeom>
        </p:spPr>
      </p:pic>
      <p:pic>
        <p:nvPicPr>
          <p:cNvPr id="8" name="Рисунок 7" descr="Беларусь 23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1100" y="1857364"/>
            <a:ext cx="2798876" cy="2000264"/>
          </a:xfrm>
          <a:prstGeom prst="rect">
            <a:avLst/>
          </a:prstGeom>
        </p:spPr>
      </p:pic>
      <p:pic>
        <p:nvPicPr>
          <p:cNvPr id="9" name="Рисунок 8" descr="Беларусь 236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10256" y="3929066"/>
            <a:ext cx="3604895" cy="2703830"/>
          </a:xfrm>
          <a:prstGeom prst="rect">
            <a:avLst/>
          </a:prstGeom>
        </p:spPr>
      </p:pic>
      <p:pic>
        <p:nvPicPr>
          <p:cNvPr id="10" name="Рисунок 9" descr="Беларусь 248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24702" y="1857364"/>
            <a:ext cx="2419882" cy="2000264"/>
          </a:xfrm>
          <a:prstGeom prst="rect">
            <a:avLst/>
          </a:prstGeom>
        </p:spPr>
      </p:pic>
      <p:pic>
        <p:nvPicPr>
          <p:cNvPr id="11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3" t="1815" r="215" b="21735"/>
          <a:stretch/>
        </p:blipFill>
        <p:spPr bwMode="auto">
          <a:xfrm rot="16200000">
            <a:off x="-3410383" y="2648320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8074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83690" y="357166"/>
            <a:ext cx="8069838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ru-RU" sz="3600" b="1" dirty="0" err="1" smtClean="0">
                <a:latin typeface="Trebuchet MS" pitchFamily="34" charset="0"/>
              </a:rPr>
              <a:t>Агроусадьба</a:t>
            </a:r>
            <a:r>
              <a:rPr lang="ru-RU" sz="3600" b="1" dirty="0" smtClean="0">
                <a:latin typeface="Trebuchet MS" pitchFamily="34" charset="0"/>
              </a:rPr>
              <a:t> «</a:t>
            </a:r>
            <a:r>
              <a:rPr lang="ru-RU" sz="3600" b="1" dirty="0" err="1" smtClean="0">
                <a:latin typeface="Trebuchet MS" pitchFamily="34" charset="0"/>
              </a:rPr>
              <a:t>Налібоцкія</a:t>
            </a:r>
            <a:r>
              <a:rPr lang="ru-RU" sz="3600" b="1" dirty="0" smtClean="0">
                <a:latin typeface="Trebuchet MS" pitchFamily="34" charset="0"/>
              </a:rPr>
              <a:t> </a:t>
            </a:r>
            <a:r>
              <a:rPr lang="ru-RU" sz="3600" b="1" dirty="0" err="1" smtClean="0">
                <a:latin typeface="Trebuchet MS" pitchFamily="34" charset="0"/>
              </a:rPr>
              <a:t>васількі</a:t>
            </a:r>
            <a:r>
              <a:rPr lang="ru-RU" sz="3600" b="1" dirty="0" smtClean="0">
                <a:latin typeface="Trebuchet MS" pitchFamily="34" charset="0"/>
              </a:rPr>
              <a:t>»</a:t>
            </a:r>
          </a:p>
          <a:p>
            <a:pPr algn="ctr" fontAlgn="base"/>
            <a:r>
              <a:rPr lang="ru-RU" sz="1700" i="1" dirty="0" smtClean="0"/>
              <a:t>(деревня </a:t>
            </a:r>
            <a:r>
              <a:rPr lang="ru-RU" sz="1700" i="1" dirty="0" err="1" smtClean="0"/>
              <a:t>Белокорец</a:t>
            </a:r>
            <a:r>
              <a:rPr lang="ru-RU" sz="1700" i="1" dirty="0" smtClean="0"/>
              <a:t>, ул. </a:t>
            </a:r>
            <a:r>
              <a:rPr lang="ru-RU" sz="1700" i="1" dirty="0" err="1" smtClean="0"/>
              <a:t>Подлесная</a:t>
            </a:r>
            <a:r>
              <a:rPr lang="ru-RU" sz="1700" i="1" dirty="0" smtClean="0"/>
              <a:t>, д. 16)</a:t>
            </a:r>
            <a:r>
              <a:rPr lang="ru-RU" sz="1700" i="1" dirty="0" smtClean="0">
                <a:latin typeface="Trebuchet MS" pitchFamily="34" charset="0"/>
              </a:rPr>
              <a:t> </a:t>
            </a:r>
            <a:endParaRPr lang="ru-RU" sz="1700" i="1" dirty="0">
              <a:latin typeface="Trebuchet MS" pitchFamily="34" charset="0"/>
            </a:endParaRPr>
          </a:p>
        </p:txBody>
      </p:sp>
      <p:pic>
        <p:nvPicPr>
          <p:cNvPr id="5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193296" y="760076"/>
            <a:ext cx="4000528" cy="1337319"/>
          </a:xfrm>
          <a:prstGeom prst="rect">
            <a:avLst/>
          </a:prstGeom>
          <a:noFill/>
        </p:spPr>
      </p:pic>
      <p:pic>
        <p:nvPicPr>
          <p:cNvPr id="6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193296" y="4760604"/>
            <a:ext cx="4000528" cy="133731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809860" y="1971326"/>
            <a:ext cx="292895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700" dirty="0" smtClean="0">
                <a:latin typeface="Trebuchet MS" pitchFamily="34" charset="0"/>
              </a:rPr>
              <a:t>Хозяин </a:t>
            </a:r>
            <a:r>
              <a:rPr lang="ru-RU" sz="1700" dirty="0" err="1" smtClean="0">
                <a:latin typeface="Trebuchet MS" pitchFamily="34" charset="0"/>
              </a:rPr>
              <a:t>агроусадьбы</a:t>
            </a:r>
            <a:r>
              <a:rPr lang="ru-RU" sz="1700" dirty="0" smtClean="0">
                <a:latin typeface="Trebuchet MS" pitchFamily="34" charset="0"/>
              </a:rPr>
              <a:t> Василий Шакун всю жизнь проработал в пуще, очень хорошо ее знает. В </a:t>
            </a:r>
            <a:r>
              <a:rPr lang="ru-RU" sz="1700" dirty="0" err="1" smtClean="0">
                <a:latin typeface="Trebuchet MS" pitchFamily="34" charset="0"/>
              </a:rPr>
              <a:t>агороусадьбе</a:t>
            </a:r>
            <a:r>
              <a:rPr lang="ru-RU" sz="1700" dirty="0" smtClean="0">
                <a:latin typeface="Trebuchet MS" pitchFamily="34" charset="0"/>
              </a:rPr>
              <a:t> есть настоящий самогонный аппарат, можно угоститься крепким напитком, а хозяйка усадьбы Мария Шакун готовит для гостей шурпу из косули или </a:t>
            </a:r>
            <a:r>
              <a:rPr lang="ru-RU" sz="1700" dirty="0" err="1" smtClean="0">
                <a:latin typeface="Trebuchet MS" pitchFamily="34" charset="0"/>
              </a:rPr>
              <a:t>шальбабон</a:t>
            </a:r>
            <a:r>
              <a:rPr lang="ru-RU" sz="1700" dirty="0" smtClean="0">
                <a:latin typeface="Trebuchet MS" pitchFamily="34" charset="0"/>
              </a:rPr>
              <a:t> с </a:t>
            </a:r>
            <a:r>
              <a:rPr lang="ru-RU" sz="1700" dirty="0" err="1" smtClean="0">
                <a:latin typeface="Trebuchet MS" pitchFamily="34" charset="0"/>
              </a:rPr>
              <a:t>панцаками</a:t>
            </a:r>
            <a:r>
              <a:rPr lang="ru-RU" sz="1700" dirty="0" smtClean="0">
                <a:latin typeface="Trebuchet MS" pitchFamily="34" charset="0"/>
              </a:rPr>
              <a:t> и</a:t>
            </a:r>
          </a:p>
        </p:txBody>
      </p:sp>
      <p:pic>
        <p:nvPicPr>
          <p:cNvPr id="9" name="Рисунок 8" descr="Картинки по запросу Агроусадьба «Налібоцкія васількі» фото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7380" y="1916832"/>
            <a:ext cx="285752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SRRzbIdkFT8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67380" y="4131410"/>
            <a:ext cx="2857520" cy="1928826"/>
          </a:xfrm>
          <a:prstGeom prst="rect">
            <a:avLst/>
          </a:prstGeom>
        </p:spPr>
      </p:pic>
      <p:pic>
        <p:nvPicPr>
          <p:cNvPr id="11" name="Рисунок 10" descr="815keEY-XJo.jpg"/>
          <p:cNvPicPr/>
          <p:nvPr/>
        </p:nvPicPr>
        <p:blipFill>
          <a:blip r:embed="rId6"/>
          <a:stretch>
            <a:fillRect/>
          </a:stretch>
        </p:blipFill>
        <p:spPr>
          <a:xfrm>
            <a:off x="495685" y="1916832"/>
            <a:ext cx="2314175" cy="314327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52406" y="5060104"/>
            <a:ext cx="4953000" cy="8771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700" dirty="0" smtClean="0">
                <a:latin typeface="Trebuchet MS" pitchFamily="34" charset="0"/>
              </a:rPr>
              <a:t>копченой </a:t>
            </a:r>
            <a:r>
              <a:rPr lang="ru-RU" sz="1700" dirty="0" err="1" smtClean="0">
                <a:latin typeface="Trebuchet MS" pitchFamily="34" charset="0"/>
              </a:rPr>
              <a:t>рулькой</a:t>
            </a:r>
            <a:r>
              <a:rPr lang="ru-RU" sz="1700" dirty="0" smtClean="0">
                <a:latin typeface="Trebuchet MS" pitchFamily="34" charset="0"/>
              </a:rPr>
              <a:t>», приготовленный в печи, блюдо из фасоли и перловой крупы с копченой свиной ножкой. </a:t>
            </a:r>
            <a:endParaRPr lang="ru-RU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951212">
            <a:off x="-2444846" y="252077"/>
            <a:ext cx="8915400" cy="1950070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Trebuchet MS" pitchFamily="34" charset="0"/>
              </a:rPr>
              <a:t>Усадьба </a:t>
            </a:r>
            <a:r>
              <a:rPr lang="ru-RU" sz="4000" b="1" dirty="0" smtClean="0">
                <a:latin typeface="Trebuchet MS" pitchFamily="34" charset="0"/>
              </a:rPr>
              <a:t/>
            </a:r>
            <a:br>
              <a:rPr lang="ru-RU" sz="4000" b="1" dirty="0" smtClean="0">
                <a:latin typeface="Trebuchet MS" pitchFamily="34" charset="0"/>
              </a:rPr>
            </a:br>
            <a:r>
              <a:rPr lang="ru-RU" sz="4000" b="1" dirty="0" smtClean="0">
                <a:latin typeface="Trebuchet MS" pitchFamily="34" charset="0"/>
              </a:rPr>
              <a:t>«</a:t>
            </a:r>
            <a:r>
              <a:rPr lang="ru-RU" sz="4000" b="1" dirty="0" err="1">
                <a:latin typeface="Trebuchet MS" pitchFamily="34" charset="0"/>
              </a:rPr>
              <a:t>Прилукоморье</a:t>
            </a:r>
            <a:r>
              <a:rPr lang="ru-RU" sz="4000" b="1" dirty="0">
                <a:latin typeface="Trebuchet MS" pitchFamily="34" charset="0"/>
              </a:rPr>
              <a:t>»</a:t>
            </a:r>
            <a:r>
              <a:rPr lang="ru-RU" sz="4000" dirty="0">
                <a:latin typeface="Trebuchet MS" pitchFamily="34" charset="0"/>
              </a:rPr>
              <a:t/>
            </a:r>
            <a:br>
              <a:rPr lang="ru-RU" sz="4000" dirty="0">
                <a:latin typeface="Trebuchet MS" pitchFamily="34" charset="0"/>
              </a:rPr>
            </a:br>
            <a:endParaRPr lang="ru-RU" sz="4000" dirty="0">
              <a:latin typeface="Trebuchet MS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8410" y="2658501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rebuchet MS" pitchFamily="34" charset="0"/>
              </a:rPr>
              <a:t>Во дворе</a:t>
            </a:r>
            <a:endParaRPr lang="ru-RU" sz="2800" dirty="0">
              <a:latin typeface="Trebuchet MS" pitchFamily="34" charset="0"/>
            </a:endParaRPr>
          </a:p>
        </p:txBody>
      </p:sp>
      <p:pic>
        <p:nvPicPr>
          <p:cNvPr id="12" name="Рисунок 11" descr="http://s-ec.bstatic.com/images/hotel/840x460/530/5304500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480" y="3717032"/>
            <a:ext cx="5004321" cy="277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s-ec.bstatic.com/images/hotel/840x460/448/4486663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3460" y="1327125"/>
            <a:ext cx="4290060" cy="267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20160612_123044_resize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43460" y="4088205"/>
            <a:ext cx="4290060" cy="241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3" t="1815" r="215" b="21735"/>
          <a:stretch/>
        </p:blipFill>
        <p:spPr bwMode="auto">
          <a:xfrm rot="19883543">
            <a:off x="-933157" y="1097561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306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QzeZa7TODG4.jpg"/>
          <p:cNvPicPr/>
          <p:nvPr/>
        </p:nvPicPr>
        <p:blipFill>
          <a:blip r:embed="rId3" cstate="print"/>
          <a:srcRect l="4545" t="7143" r="20455"/>
          <a:stretch>
            <a:fillRect/>
          </a:stretch>
        </p:blipFill>
        <p:spPr>
          <a:xfrm>
            <a:off x="3667116" y="4714884"/>
            <a:ext cx="2357454" cy="1857388"/>
          </a:xfrm>
          <a:prstGeom prst="rect">
            <a:avLst/>
          </a:prstGeom>
        </p:spPr>
      </p:pic>
      <p:pic>
        <p:nvPicPr>
          <p:cNvPr id="16" name="Рисунок 15" descr="vwyWKOxyaMg.jpg"/>
          <p:cNvPicPr/>
          <p:nvPr/>
        </p:nvPicPr>
        <p:blipFill>
          <a:blip r:embed="rId4"/>
          <a:srcRect t="8265"/>
          <a:stretch>
            <a:fillRect/>
          </a:stretch>
        </p:blipFill>
        <p:spPr>
          <a:xfrm>
            <a:off x="6096008" y="3429000"/>
            <a:ext cx="2295525" cy="317182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83690" y="357166"/>
            <a:ext cx="8069838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ru-RU" sz="3600" b="1" dirty="0" err="1" smtClean="0">
                <a:latin typeface="Trebuchet MS" pitchFamily="34" charset="0"/>
              </a:rPr>
              <a:t>Агроусадьба</a:t>
            </a:r>
            <a:r>
              <a:rPr lang="ru-RU" sz="3600" b="1" dirty="0" smtClean="0">
                <a:latin typeface="Trebuchet MS" pitchFamily="34" charset="0"/>
              </a:rPr>
              <a:t> «</a:t>
            </a:r>
            <a:r>
              <a:rPr lang="ru-RU" sz="3600" b="1" dirty="0" err="1" smtClean="0">
                <a:latin typeface="Trebuchet MS" pitchFamily="34" charset="0"/>
              </a:rPr>
              <a:t>Налібоцкія</a:t>
            </a:r>
            <a:r>
              <a:rPr lang="ru-RU" sz="3600" b="1" dirty="0" smtClean="0">
                <a:latin typeface="Trebuchet MS" pitchFamily="34" charset="0"/>
              </a:rPr>
              <a:t> </a:t>
            </a:r>
            <a:r>
              <a:rPr lang="ru-RU" sz="3600" b="1" dirty="0" err="1" smtClean="0">
                <a:latin typeface="Trebuchet MS" pitchFamily="34" charset="0"/>
              </a:rPr>
              <a:t>васількі</a:t>
            </a:r>
            <a:r>
              <a:rPr lang="ru-RU" sz="3600" b="1" dirty="0" smtClean="0">
                <a:latin typeface="Trebuchet MS" pitchFamily="34" charset="0"/>
              </a:rPr>
              <a:t>»</a:t>
            </a:r>
          </a:p>
          <a:p>
            <a:pPr algn="ctr" fontAlgn="base"/>
            <a:r>
              <a:rPr lang="ru-RU" sz="1700" i="1" dirty="0" smtClean="0"/>
              <a:t>(деревня </a:t>
            </a:r>
            <a:r>
              <a:rPr lang="ru-RU" sz="1700" i="1" dirty="0" err="1" smtClean="0"/>
              <a:t>Белокорец</a:t>
            </a:r>
            <a:r>
              <a:rPr lang="ru-RU" sz="1700" i="1" dirty="0" smtClean="0"/>
              <a:t>, ул. </a:t>
            </a:r>
            <a:r>
              <a:rPr lang="ru-RU" sz="1700" i="1" dirty="0" err="1" smtClean="0"/>
              <a:t>Подлесная</a:t>
            </a:r>
            <a:r>
              <a:rPr lang="ru-RU" sz="1700" i="1" dirty="0" smtClean="0"/>
              <a:t>, д. 16)</a:t>
            </a:r>
            <a:r>
              <a:rPr lang="ru-RU" sz="1700" i="1" dirty="0" smtClean="0">
                <a:latin typeface="Trebuchet MS" pitchFamily="34" charset="0"/>
              </a:rPr>
              <a:t> </a:t>
            </a:r>
            <a:endParaRPr lang="ru-RU" sz="1700" i="1" dirty="0">
              <a:latin typeface="Trebuchet MS" pitchFamily="34" charset="0"/>
            </a:endParaRPr>
          </a:p>
        </p:txBody>
      </p:sp>
      <p:pic>
        <p:nvPicPr>
          <p:cNvPr id="5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193296" y="760076"/>
            <a:ext cx="4000528" cy="1337319"/>
          </a:xfrm>
          <a:prstGeom prst="rect">
            <a:avLst/>
          </a:prstGeom>
          <a:noFill/>
        </p:spPr>
      </p:pic>
      <p:pic>
        <p:nvPicPr>
          <p:cNvPr id="6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193296" y="4760604"/>
            <a:ext cx="4000528" cy="1337319"/>
          </a:xfrm>
          <a:prstGeom prst="rect">
            <a:avLst/>
          </a:prstGeom>
          <a:noFill/>
        </p:spPr>
      </p:pic>
      <p:pic>
        <p:nvPicPr>
          <p:cNvPr id="13" name="Рисунок 12" descr="6Bgs_-7F_s4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52538" y="1428736"/>
            <a:ext cx="3239791" cy="1905611"/>
          </a:xfrm>
          <a:prstGeom prst="rect">
            <a:avLst/>
          </a:prstGeom>
        </p:spPr>
      </p:pic>
      <p:pic>
        <p:nvPicPr>
          <p:cNvPr id="14" name="Рисунок 13" descr="zcWfQLlNv6s.jpg"/>
          <p:cNvPicPr/>
          <p:nvPr/>
        </p:nvPicPr>
        <p:blipFill>
          <a:blip r:embed="rId7"/>
          <a:stretch>
            <a:fillRect/>
          </a:stretch>
        </p:blipFill>
        <p:spPr>
          <a:xfrm>
            <a:off x="380968" y="4500570"/>
            <a:ext cx="3214710" cy="207170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23910" y="3361797"/>
            <a:ext cx="521497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700" dirty="0" smtClean="0">
                <a:latin typeface="Trebuchet MS" pitchFamily="34" charset="0"/>
              </a:rPr>
              <a:t>Предлагаемый в усадьбе обед вполне отвечает экологической теме – все делается из </a:t>
            </a:r>
            <a:r>
              <a:rPr lang="ru-RU" sz="1700" dirty="0" err="1" smtClean="0">
                <a:latin typeface="Trebuchet MS" pitchFamily="34" charset="0"/>
              </a:rPr>
              <a:t>экопродуктов</a:t>
            </a:r>
            <a:r>
              <a:rPr lang="ru-RU" sz="1700" dirty="0" smtClean="0">
                <a:latin typeface="Trebuchet MS" pitchFamily="34" charset="0"/>
              </a:rPr>
              <a:t> пущи (грибы, ягоды, травы, дичь) либо своего подсобного хозяйства. </a:t>
            </a:r>
            <a:endParaRPr lang="ru-RU" sz="1700" dirty="0">
              <a:latin typeface="Trebuchet MS" pitchFamily="34" charset="0"/>
            </a:endParaRPr>
          </a:p>
        </p:txBody>
      </p:sp>
      <p:pic>
        <p:nvPicPr>
          <p:cNvPr id="1026" name="Picture 2" descr="C:\Users\gks.CCT\Desktop\Ксения\Презентации\Итог Беларусь\3Mlu9PZUNy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10124" y="1428736"/>
            <a:ext cx="3556229" cy="1895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3474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1782272"/>
            <a:ext cx="9906000" cy="864564"/>
            <a:chOff x="0" y="1782272"/>
            <a:chExt cx="9906000" cy="864564"/>
          </a:xfrm>
        </p:grpSpPr>
        <p:pic>
          <p:nvPicPr>
            <p:cNvPr id="5" name="Picture 2" descr="I:\Итог Беларусь\рисуночек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763" t="1815" r="215" b="21735"/>
            <a:stretch/>
          </p:blipFill>
          <p:spPr bwMode="auto">
            <a:xfrm>
              <a:off x="0" y="1782272"/>
              <a:ext cx="8443613" cy="86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:\Итог Беларусь\рисуночек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122" t="1815" r="62523" b="21735"/>
            <a:stretch/>
          </p:blipFill>
          <p:spPr bwMode="auto">
            <a:xfrm>
              <a:off x="7953396" y="1785926"/>
              <a:ext cx="1952604" cy="86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Заголовок 1"/>
          <p:cNvSpPr txBox="1">
            <a:spLocks/>
          </p:cNvSpPr>
          <p:nvPr/>
        </p:nvSpPr>
        <p:spPr>
          <a:xfrm>
            <a:off x="738158" y="85724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b="1" dirty="0" smtClean="0">
                <a:latin typeface="Trebuchet MS" pitchFamily="34" charset="0"/>
                <a:ea typeface="+mj-ea"/>
                <a:cs typeface="+mj-cs"/>
              </a:rPr>
              <a:t>Музейный комплекс старинных народных ремесел и технологий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3600" b="1" dirty="0" smtClean="0">
                <a:latin typeface="Trebuchet MS" pitchFamily="34" charset="0"/>
                <a:ea typeface="+mj-ea"/>
                <a:cs typeface="+mj-cs"/>
              </a:rPr>
              <a:t>«</a:t>
            </a:r>
            <a:r>
              <a:rPr lang="ru-RU" sz="3600" b="1" dirty="0" err="1" smtClean="0">
                <a:latin typeface="Trebuchet MS" pitchFamily="34" charset="0"/>
                <a:ea typeface="+mj-ea"/>
                <a:cs typeface="+mj-cs"/>
              </a:rPr>
              <a:t>Дудутки</a:t>
            </a:r>
            <a:r>
              <a:rPr lang="ru-RU" sz="3600" b="1" dirty="0" smtClean="0">
                <a:latin typeface="Trebuchet MS" pitchFamily="34" charset="0"/>
                <a:ea typeface="+mj-ea"/>
                <a:cs typeface="+mj-cs"/>
              </a:rPr>
              <a:t>»</a:t>
            </a:r>
            <a:br>
              <a:rPr lang="ru-RU" sz="3600" b="1" dirty="0" smtClean="0">
                <a:latin typeface="Trebuchet MS" pitchFamily="34" charset="0"/>
                <a:ea typeface="+mj-ea"/>
                <a:cs typeface="+mj-cs"/>
              </a:rPr>
            </a:br>
            <a:r>
              <a:rPr lang="ru-RU" sz="3600" b="1" dirty="0" smtClean="0"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38158" y="2857496"/>
            <a:ext cx="55007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dirty="0" smtClean="0">
                <a:latin typeface="Trebuchet MS" pitchFamily="34" charset="0"/>
              </a:rPr>
              <a:t>Единственный в Беларуси музей материальной культуры под открытым небом с действующими народными промыслами. Находится в 40 км от Минска, на живописном берегу реки Птичь. Музей занимает территорию 160 гектаров. </a:t>
            </a:r>
            <a:endParaRPr lang="ru-RU" dirty="0">
              <a:latin typeface="Trebuchet MS" pitchFamily="34" charset="0"/>
            </a:endParaRPr>
          </a:p>
        </p:txBody>
      </p:sp>
      <p:pic>
        <p:nvPicPr>
          <p:cNvPr id="1026" name="Picture 2" descr="Z:\)) СОТРУДНИКИ ДЕПАРТАМЕНТА\Лахтионова\от Гайченко\Дудутки\DSC07583.JPG"/>
          <p:cNvPicPr>
            <a:picLocks noChangeAspect="1" noChangeArrowheads="1"/>
          </p:cNvPicPr>
          <p:nvPr/>
        </p:nvPicPr>
        <p:blipFill>
          <a:blip r:embed="rId4" cstate="print"/>
          <a:srcRect b="452"/>
          <a:stretch>
            <a:fillRect/>
          </a:stretch>
        </p:blipFill>
        <p:spPr bwMode="auto">
          <a:xfrm>
            <a:off x="3524240" y="4500570"/>
            <a:ext cx="3001300" cy="2000264"/>
          </a:xfrm>
          <a:prstGeom prst="rect">
            <a:avLst/>
          </a:prstGeom>
          <a:noFill/>
        </p:spPr>
      </p:pic>
      <p:pic>
        <p:nvPicPr>
          <p:cNvPr id="1027" name="Picture 3" descr="C:\Users\gks.CCT\Desktop\Ксения\Презентации\Итог Беларусь\DSC00578.JPG"/>
          <p:cNvPicPr>
            <a:picLocks noChangeAspect="1" noChangeArrowheads="1"/>
          </p:cNvPicPr>
          <p:nvPr/>
        </p:nvPicPr>
        <p:blipFill>
          <a:blip r:embed="rId5" cstate="print"/>
          <a:srcRect b="500"/>
          <a:stretch>
            <a:fillRect/>
          </a:stretch>
        </p:blipFill>
        <p:spPr bwMode="auto">
          <a:xfrm>
            <a:off x="452406" y="4500570"/>
            <a:ext cx="3001396" cy="2000264"/>
          </a:xfrm>
          <a:prstGeom prst="rect">
            <a:avLst/>
          </a:prstGeom>
          <a:noFill/>
        </p:spPr>
      </p:pic>
      <p:pic>
        <p:nvPicPr>
          <p:cNvPr id="1028" name="Picture 4" descr="C:\Users\gks.CCT\Desktop\Ксения\Презентации\Итог Беларусь\бан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96074" y="4500569"/>
            <a:ext cx="3000398" cy="2000265"/>
          </a:xfrm>
          <a:prstGeom prst="rect">
            <a:avLst/>
          </a:prstGeom>
          <a:noFill/>
        </p:spPr>
      </p:pic>
      <p:pic>
        <p:nvPicPr>
          <p:cNvPr id="1029" name="Picture 5" descr="C:\Users\gks.CCT\Desktop\Ксения\Презентации\Итог Беларусь\IMG_5767.jpg"/>
          <p:cNvPicPr>
            <a:picLocks noChangeAspect="1" noChangeArrowheads="1"/>
          </p:cNvPicPr>
          <p:nvPr/>
        </p:nvPicPr>
        <p:blipFill>
          <a:blip r:embed="rId7" cstate="print"/>
          <a:srcRect l="1422" t="4261" r="1895" b="4132"/>
          <a:stretch>
            <a:fillRect/>
          </a:stretch>
        </p:blipFill>
        <p:spPr bwMode="auto">
          <a:xfrm>
            <a:off x="6881826" y="2893215"/>
            <a:ext cx="2428892" cy="15359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0" y="1782272"/>
            <a:ext cx="9906000" cy="864564"/>
            <a:chOff x="0" y="1782272"/>
            <a:chExt cx="9906000" cy="864564"/>
          </a:xfrm>
        </p:grpSpPr>
        <p:pic>
          <p:nvPicPr>
            <p:cNvPr id="5" name="Picture 2" descr="I:\Итог Беларусь\рисуночек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763" t="1815" r="215" b="21735"/>
            <a:stretch/>
          </p:blipFill>
          <p:spPr bwMode="auto">
            <a:xfrm>
              <a:off x="0" y="1782272"/>
              <a:ext cx="8443613" cy="86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:\Итог Беларусь\рисуночек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122" t="1815" r="62523" b="21735"/>
            <a:stretch/>
          </p:blipFill>
          <p:spPr bwMode="auto">
            <a:xfrm>
              <a:off x="7953396" y="1785926"/>
              <a:ext cx="1952604" cy="86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Заголовок 1"/>
          <p:cNvSpPr txBox="1">
            <a:spLocks/>
          </p:cNvSpPr>
          <p:nvPr/>
        </p:nvSpPr>
        <p:spPr>
          <a:xfrm>
            <a:off x="738158" y="85724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b="1" dirty="0" smtClean="0">
                <a:latin typeface="Trebuchet MS" pitchFamily="34" charset="0"/>
                <a:ea typeface="+mj-ea"/>
                <a:cs typeface="+mj-cs"/>
              </a:rPr>
              <a:t>Музейный комплекс старинных народных ремесел и технологий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3600" b="1" dirty="0" smtClean="0">
                <a:latin typeface="Trebuchet MS" pitchFamily="34" charset="0"/>
                <a:ea typeface="+mj-ea"/>
                <a:cs typeface="+mj-cs"/>
              </a:rPr>
              <a:t>«</a:t>
            </a:r>
            <a:r>
              <a:rPr lang="ru-RU" sz="3600" b="1" dirty="0" err="1" smtClean="0">
                <a:latin typeface="Trebuchet MS" pitchFamily="34" charset="0"/>
                <a:ea typeface="+mj-ea"/>
                <a:cs typeface="+mj-cs"/>
              </a:rPr>
              <a:t>Дудутки</a:t>
            </a:r>
            <a:r>
              <a:rPr lang="ru-RU" sz="3600" b="1" dirty="0" smtClean="0">
                <a:latin typeface="Trebuchet MS" pitchFamily="34" charset="0"/>
                <a:ea typeface="+mj-ea"/>
                <a:cs typeface="+mj-cs"/>
              </a:rPr>
              <a:t>»</a:t>
            </a:r>
            <a:br>
              <a:rPr lang="ru-RU" sz="3600" b="1" dirty="0" smtClean="0">
                <a:latin typeface="Trebuchet MS" pitchFamily="34" charset="0"/>
                <a:ea typeface="+mj-ea"/>
                <a:cs typeface="+mj-cs"/>
              </a:rPr>
            </a:br>
            <a:r>
              <a:rPr lang="ru-RU" sz="3600" b="1" dirty="0" smtClean="0"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2050" name="Picture 2" descr="C:\Users\gks.CCT\Desktop\Ксения\Презентации\Итог Беларусь\_thumb_580x335xcut_upload_iblock_2ef__tkachestvo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530" y="4643446"/>
            <a:ext cx="3463144" cy="200026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952604" y="6143644"/>
            <a:ext cx="1785950" cy="53860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rebuchet MS" pitchFamily="34" charset="0"/>
              </a:rPr>
              <a:t>Мастерская ткачества</a:t>
            </a:r>
            <a:br>
              <a:rPr lang="ru-RU" sz="1400" dirty="0" smtClean="0">
                <a:latin typeface="Trebuchet MS" pitchFamily="34" charset="0"/>
              </a:rPr>
            </a:br>
            <a:r>
              <a:rPr lang="ru-RU" sz="100" dirty="0" smtClean="0">
                <a:latin typeface="Trebuchet MS" pitchFamily="34" charset="0"/>
              </a:rPr>
              <a:t>м</a:t>
            </a:r>
            <a:endParaRPr lang="ru-RU" sz="1400" dirty="0">
              <a:latin typeface="Trebuchet MS" pitchFamily="34" charset="0"/>
            </a:endParaRPr>
          </a:p>
        </p:txBody>
      </p:sp>
      <p:pic>
        <p:nvPicPr>
          <p:cNvPr id="2051" name="Picture 3" descr="C:\Users\gks.CCT\Desktop\Ксения\Презентации\Итог Беларусь\_thumb_580x335xcut_upload_iblock_123_IMG_0657.JPG"/>
          <p:cNvPicPr>
            <a:picLocks noChangeAspect="1" noChangeArrowheads="1"/>
          </p:cNvPicPr>
          <p:nvPr/>
        </p:nvPicPr>
        <p:blipFill>
          <a:blip r:embed="rId6"/>
          <a:srcRect l="1935"/>
          <a:stretch>
            <a:fillRect/>
          </a:stretch>
        </p:blipFill>
        <p:spPr bwMode="auto">
          <a:xfrm>
            <a:off x="5810256" y="2786058"/>
            <a:ext cx="3619506" cy="2131838"/>
          </a:xfrm>
          <a:prstGeom prst="rect">
            <a:avLst/>
          </a:prstGeom>
          <a:noFill/>
        </p:spPr>
      </p:pic>
      <p:pic>
        <p:nvPicPr>
          <p:cNvPr id="2053" name="Picture 5" descr="C:\Users\gks.CCT\Desktop\Ксения\Презентации\Итог Беларусь\_derevo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9531" y="2812337"/>
            <a:ext cx="2786081" cy="175963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1309662" y="4104837"/>
            <a:ext cx="1785950" cy="53860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rebuchet MS" pitchFamily="34" charset="0"/>
              </a:rPr>
              <a:t>Мастерская деревообработки</a:t>
            </a:r>
            <a:br>
              <a:rPr lang="ru-RU" sz="1400" dirty="0" smtClean="0">
                <a:latin typeface="Trebuchet MS" pitchFamily="34" charset="0"/>
              </a:rPr>
            </a:br>
            <a:r>
              <a:rPr lang="ru-RU" sz="100" dirty="0" smtClean="0">
                <a:latin typeface="Trebuchet MS" pitchFamily="34" charset="0"/>
              </a:rPr>
              <a:t>м</a:t>
            </a:r>
            <a:endParaRPr lang="ru-RU" sz="1400" dirty="0">
              <a:latin typeface="Trebuchet MS" pitchFamily="34" charset="0"/>
            </a:endParaRPr>
          </a:p>
        </p:txBody>
      </p:sp>
      <p:pic>
        <p:nvPicPr>
          <p:cNvPr id="2055" name="Picture 7" descr="C:\Users\gks.CCT\Desktop\Ксения\Презентации\Итог Беларусь\_thumb_580x335xcut_upload_iblock_02b_DSC00500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04228" y="5000636"/>
            <a:ext cx="2844725" cy="1643074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7524768" y="6357958"/>
            <a:ext cx="1785950" cy="32316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rebuchet MS" pitchFamily="34" charset="0"/>
              </a:rPr>
              <a:t>Конюшня</a:t>
            </a:r>
            <a:br>
              <a:rPr lang="ru-RU" sz="1400" dirty="0" smtClean="0">
                <a:latin typeface="Trebuchet MS" pitchFamily="34" charset="0"/>
              </a:rPr>
            </a:br>
            <a:r>
              <a:rPr lang="ru-RU" sz="100" dirty="0" smtClean="0">
                <a:latin typeface="Trebuchet MS" pitchFamily="34" charset="0"/>
              </a:rPr>
              <a:t>м</a:t>
            </a:r>
            <a:endParaRPr lang="ru-RU" sz="1400" dirty="0">
              <a:latin typeface="Trebuchet MS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96206" y="4572008"/>
            <a:ext cx="1785950" cy="53860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rebuchet MS" pitchFamily="34" charset="0"/>
              </a:rPr>
              <a:t>Гончарная мастерская</a:t>
            </a:r>
            <a:br>
              <a:rPr lang="ru-RU" sz="1400" dirty="0" smtClean="0">
                <a:latin typeface="Trebuchet MS" pitchFamily="34" charset="0"/>
              </a:rPr>
            </a:br>
            <a:r>
              <a:rPr lang="ru-RU" sz="100" dirty="0" smtClean="0">
                <a:latin typeface="Trebuchet MS" pitchFamily="34" charset="0"/>
              </a:rPr>
              <a:t>м</a:t>
            </a:r>
            <a:endParaRPr lang="ru-RU" sz="1400" dirty="0">
              <a:latin typeface="Trebuchet MS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67050" y="2857496"/>
            <a:ext cx="27146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</a:rPr>
              <a:t>На протяжении 130 лет поместьем </a:t>
            </a:r>
            <a:r>
              <a:rPr lang="ru-RU" sz="1600" dirty="0" err="1" smtClean="0">
                <a:latin typeface="Trebuchet MS" pitchFamily="34" charset="0"/>
              </a:rPr>
              <a:t>Дудутки</a:t>
            </a:r>
            <a:r>
              <a:rPr lang="ru-RU" sz="1600" dirty="0" smtClean="0">
                <a:latin typeface="Trebuchet MS" pitchFamily="34" charset="0"/>
              </a:rPr>
              <a:t> владели наследники Станислава </a:t>
            </a:r>
            <a:r>
              <a:rPr lang="ru-RU" sz="1600" dirty="0" err="1" smtClean="0">
                <a:latin typeface="Trebuchet MS" pitchFamily="34" charset="0"/>
              </a:rPr>
              <a:t>Ельского</a:t>
            </a:r>
            <a:r>
              <a:rPr lang="ru-RU" sz="1600" dirty="0" smtClean="0">
                <a:latin typeface="Trebuchet MS" pitchFamily="34" charset="0"/>
              </a:rPr>
              <a:t>, </a:t>
            </a:r>
            <a:endParaRPr lang="ru-RU" sz="1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167050" y="3804826"/>
            <a:ext cx="4953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latin typeface="Trebuchet MS" pitchFamily="34" charset="0"/>
              </a:rPr>
              <a:t>привезшего сюда из</a:t>
            </a:r>
            <a:endParaRPr lang="ru-RU" sz="16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167050" y="4000504"/>
            <a:ext cx="4953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latin typeface="Trebuchet MS" pitchFamily="34" charset="0"/>
              </a:rPr>
              <a:t>Германии ремесленников, </a:t>
            </a:r>
            <a:endParaRPr lang="ru-RU" sz="16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3167050" y="4214818"/>
            <a:ext cx="4953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latin typeface="Trebuchet MS" pitchFamily="34" charset="0"/>
              </a:rPr>
              <a:t>которые должны были</a:t>
            </a:r>
            <a:endParaRPr lang="ru-RU" sz="16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809992" y="4429132"/>
            <a:ext cx="17988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rebuchet MS" pitchFamily="34" charset="0"/>
              </a:rPr>
              <a:t>обучать местную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809992" y="4643446"/>
            <a:ext cx="1784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rebuchet MS" pitchFamily="34" charset="0"/>
              </a:rPr>
              <a:t>молодежь своим</a:t>
            </a:r>
            <a:endParaRPr lang="ru-RU" sz="16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809992" y="4857760"/>
            <a:ext cx="12009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rebuchet MS" pitchFamily="34" charset="0"/>
              </a:rPr>
              <a:t>ремеслам.</a:t>
            </a:r>
            <a:endParaRPr lang="ru-RU" sz="1600" dirty="0"/>
          </a:p>
        </p:txBody>
      </p:sp>
      <p:pic>
        <p:nvPicPr>
          <p:cNvPr id="2058" name="Picture 10" descr="Z:\)) СОТРУДНИКИ ДЕПАРТАМЕНТА\Лахтионова\от Гайченко\Дудутки\DSC07695.JPG"/>
          <p:cNvPicPr>
            <a:picLocks noChangeAspect="1" noChangeArrowheads="1"/>
          </p:cNvPicPr>
          <p:nvPr/>
        </p:nvPicPr>
        <p:blipFill>
          <a:blip r:embed="rId9" cstate="print"/>
          <a:srcRect b="1926"/>
          <a:stretch>
            <a:fillRect/>
          </a:stretch>
        </p:blipFill>
        <p:spPr bwMode="auto">
          <a:xfrm>
            <a:off x="4096504" y="5190128"/>
            <a:ext cx="2213818" cy="14535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0" y="1782272"/>
            <a:ext cx="9906000" cy="864564"/>
            <a:chOff x="0" y="1782272"/>
            <a:chExt cx="9906000" cy="864564"/>
          </a:xfrm>
        </p:grpSpPr>
        <p:pic>
          <p:nvPicPr>
            <p:cNvPr id="5" name="Picture 2" descr="I:\Итог Беларусь\рисуночек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763" t="1815" r="215" b="21735"/>
            <a:stretch/>
          </p:blipFill>
          <p:spPr bwMode="auto">
            <a:xfrm>
              <a:off x="0" y="1782272"/>
              <a:ext cx="8443613" cy="86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:\Итог Беларусь\рисуночек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122" t="1815" r="62523" b="21735"/>
            <a:stretch/>
          </p:blipFill>
          <p:spPr bwMode="auto">
            <a:xfrm>
              <a:off x="7953396" y="1785926"/>
              <a:ext cx="1952604" cy="86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Заголовок 1"/>
          <p:cNvSpPr txBox="1">
            <a:spLocks/>
          </p:cNvSpPr>
          <p:nvPr/>
        </p:nvSpPr>
        <p:spPr>
          <a:xfrm>
            <a:off x="738158" y="85724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b="1" dirty="0" smtClean="0">
                <a:latin typeface="Trebuchet MS" pitchFamily="34" charset="0"/>
                <a:ea typeface="+mj-ea"/>
                <a:cs typeface="+mj-cs"/>
              </a:rPr>
              <a:t>Музейный комплекс старинных народных ремесел и технологий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3600" b="1" dirty="0" smtClean="0">
                <a:latin typeface="Trebuchet MS" pitchFamily="34" charset="0"/>
                <a:ea typeface="+mj-ea"/>
                <a:cs typeface="+mj-cs"/>
              </a:rPr>
              <a:t>«</a:t>
            </a:r>
            <a:r>
              <a:rPr lang="ru-RU" sz="3600" b="1" dirty="0" err="1" smtClean="0">
                <a:latin typeface="Trebuchet MS" pitchFamily="34" charset="0"/>
                <a:ea typeface="+mj-ea"/>
                <a:cs typeface="+mj-cs"/>
              </a:rPr>
              <a:t>Дудутки</a:t>
            </a:r>
            <a:r>
              <a:rPr lang="ru-RU" sz="3600" b="1" dirty="0" smtClean="0">
                <a:latin typeface="Trebuchet MS" pitchFamily="34" charset="0"/>
                <a:ea typeface="+mj-ea"/>
                <a:cs typeface="+mj-cs"/>
              </a:rPr>
              <a:t>»</a:t>
            </a:r>
            <a:br>
              <a:rPr lang="ru-RU" sz="3600" b="1" dirty="0" smtClean="0">
                <a:latin typeface="Trebuchet MS" pitchFamily="34" charset="0"/>
                <a:ea typeface="+mj-ea"/>
                <a:cs typeface="+mj-cs"/>
              </a:rPr>
            </a:br>
            <a:r>
              <a:rPr lang="ru-RU" sz="3600" b="1" dirty="0" smtClean="0"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3076" name="Picture 4" descr="Z:\)) СОТРУДНИКИ ДЕПАРТАМЕНТА\Лахтионова\от Гайченко\Дудутки\DSC07580.JPG"/>
          <p:cNvPicPr>
            <a:picLocks noChangeAspect="1" noChangeArrowheads="1"/>
          </p:cNvPicPr>
          <p:nvPr/>
        </p:nvPicPr>
        <p:blipFill>
          <a:blip r:embed="rId4" cstate="print"/>
          <a:srcRect t="2381"/>
          <a:stretch>
            <a:fillRect/>
          </a:stretch>
        </p:blipFill>
        <p:spPr bwMode="auto">
          <a:xfrm>
            <a:off x="166654" y="3655652"/>
            <a:ext cx="4572032" cy="2988058"/>
          </a:xfrm>
          <a:prstGeom prst="rect">
            <a:avLst/>
          </a:prstGeom>
          <a:noFill/>
        </p:spPr>
      </p:pic>
      <p:pic>
        <p:nvPicPr>
          <p:cNvPr id="3079" name="Picture 7" descr="Z:\)) СОТРУДНИКИ ДЕПАРТАМЕНТА\Лахтионова\от Гайченко\Дудутки\DSC07610.JPG"/>
          <p:cNvPicPr>
            <a:picLocks noChangeAspect="1" noChangeArrowheads="1"/>
          </p:cNvPicPr>
          <p:nvPr/>
        </p:nvPicPr>
        <p:blipFill>
          <a:blip r:embed="rId5" cstate="print"/>
          <a:srcRect r="4928"/>
          <a:stretch>
            <a:fillRect/>
          </a:stretch>
        </p:blipFill>
        <p:spPr bwMode="auto">
          <a:xfrm>
            <a:off x="4810124" y="3643314"/>
            <a:ext cx="1928826" cy="3030383"/>
          </a:xfrm>
          <a:prstGeom prst="rect">
            <a:avLst/>
          </a:prstGeom>
          <a:noFill/>
        </p:spPr>
      </p:pic>
      <p:pic>
        <p:nvPicPr>
          <p:cNvPr id="3080" name="Picture 8" descr="Z:\)) СОТРУДНИКИ ДЕПАРТАМЕНТА\Лахтионова\от Гайченко\Дудутки\DSC076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5668" y="4714884"/>
            <a:ext cx="2923678" cy="1957378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1238224" y="2857496"/>
            <a:ext cx="3786214" cy="677108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500" dirty="0" smtClean="0">
                <a:solidFill>
                  <a:srgbClr val="C38E2F"/>
                </a:solidFill>
                <a:latin typeface="Trebuchet MS" pitchFamily="34" charset="0"/>
              </a:rPr>
              <a:t>т</a:t>
            </a:r>
          </a:p>
          <a:p>
            <a:pPr algn="ctr"/>
            <a:r>
              <a:rPr lang="ru-RU" sz="2400" dirty="0" smtClean="0">
                <a:latin typeface="Trebuchet MS" pitchFamily="34" charset="0"/>
              </a:rPr>
              <a:t>Навигация</a:t>
            </a:r>
          </a:p>
          <a:p>
            <a:pPr algn="ctr"/>
            <a:r>
              <a:rPr lang="ru-RU" sz="800" dirty="0" smtClean="0">
                <a:solidFill>
                  <a:srgbClr val="C38E2F"/>
                </a:solidFill>
                <a:latin typeface="Trebuchet MS" pitchFamily="34" charset="0"/>
              </a:rPr>
              <a:t>т</a:t>
            </a:r>
            <a:endParaRPr lang="ru-RU" sz="700" dirty="0">
              <a:solidFill>
                <a:srgbClr val="C38E2F"/>
              </a:solidFill>
              <a:latin typeface="Trebuchet MS" pitchFamily="34" charset="0"/>
            </a:endParaRPr>
          </a:p>
        </p:txBody>
      </p:sp>
      <p:pic>
        <p:nvPicPr>
          <p:cNvPr id="3081" name="Picture 9" descr="Z:\)) СОТРУДНИКИ ДЕПАРТАМЕНТА\Лахтионова\от Гайченко\Дудутки\Беларусь 01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86125" y="2786058"/>
            <a:ext cx="2510345" cy="18827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0" y="1782272"/>
            <a:ext cx="9906000" cy="864564"/>
            <a:chOff x="0" y="1782272"/>
            <a:chExt cx="9906000" cy="864564"/>
          </a:xfrm>
        </p:grpSpPr>
        <p:pic>
          <p:nvPicPr>
            <p:cNvPr id="5" name="Picture 2" descr="I:\Итог Беларусь\рисуночек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763" t="1815" r="215" b="21735"/>
            <a:stretch/>
          </p:blipFill>
          <p:spPr bwMode="auto">
            <a:xfrm>
              <a:off x="0" y="1782272"/>
              <a:ext cx="8443613" cy="86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:\Итог Беларусь\рисуночек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122" t="1815" r="62523" b="21735"/>
            <a:stretch/>
          </p:blipFill>
          <p:spPr bwMode="auto">
            <a:xfrm>
              <a:off x="7953396" y="1785926"/>
              <a:ext cx="1952604" cy="86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Заголовок 1"/>
          <p:cNvSpPr txBox="1">
            <a:spLocks/>
          </p:cNvSpPr>
          <p:nvPr/>
        </p:nvSpPr>
        <p:spPr>
          <a:xfrm>
            <a:off x="738158" y="85724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b="1" dirty="0" smtClean="0">
                <a:latin typeface="Trebuchet MS" pitchFamily="34" charset="0"/>
                <a:ea typeface="+mj-ea"/>
                <a:cs typeface="+mj-cs"/>
              </a:rPr>
              <a:t>Музейный комплекс старинных народных ремесел и технологий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3600" b="1" dirty="0" smtClean="0">
                <a:latin typeface="Trebuchet MS" pitchFamily="34" charset="0"/>
                <a:ea typeface="+mj-ea"/>
                <a:cs typeface="+mj-cs"/>
              </a:rPr>
              <a:t>«</a:t>
            </a:r>
            <a:r>
              <a:rPr lang="ru-RU" sz="3600" b="1" dirty="0" err="1" smtClean="0">
                <a:latin typeface="Trebuchet MS" pitchFamily="34" charset="0"/>
                <a:ea typeface="+mj-ea"/>
                <a:cs typeface="+mj-cs"/>
              </a:rPr>
              <a:t>Дудутки</a:t>
            </a:r>
            <a:r>
              <a:rPr lang="ru-RU" sz="3600" b="1" dirty="0" smtClean="0">
                <a:latin typeface="Trebuchet MS" pitchFamily="34" charset="0"/>
                <a:ea typeface="+mj-ea"/>
                <a:cs typeface="+mj-cs"/>
              </a:rPr>
              <a:t>»</a:t>
            </a:r>
            <a:br>
              <a:rPr lang="ru-RU" sz="3600" b="1" dirty="0" smtClean="0">
                <a:latin typeface="Trebuchet MS" pitchFamily="34" charset="0"/>
                <a:ea typeface="+mj-ea"/>
                <a:cs typeface="+mj-cs"/>
              </a:rPr>
            </a:br>
            <a:r>
              <a:rPr lang="ru-RU" sz="3600" b="1" dirty="0" smtClean="0"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4098" name="Picture 2" descr="Z:\)) СОТРУДНИКИ ДЕПАРТАМЕНТА\Лахтионова\от Гайченко\Дудутки\DSC076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1901" y="5072074"/>
            <a:ext cx="2057379" cy="1377398"/>
          </a:xfrm>
          <a:prstGeom prst="rect">
            <a:avLst/>
          </a:prstGeom>
          <a:noFill/>
        </p:spPr>
      </p:pic>
      <p:pic>
        <p:nvPicPr>
          <p:cNvPr id="4099" name="Picture 3" descr="Z:\)) СОТРУДНИКИ ДЕПАРТАМЕНТА\Лахтионова\от Гайченко\Дудутки\DSC076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1298" y="2928934"/>
            <a:ext cx="3137087" cy="2100253"/>
          </a:xfrm>
          <a:prstGeom prst="rect">
            <a:avLst/>
          </a:prstGeom>
          <a:noFill/>
        </p:spPr>
      </p:pic>
      <p:pic>
        <p:nvPicPr>
          <p:cNvPr id="4100" name="Picture 4" descr="Z:\)) СОТРУДНИКИ ДЕПАРТАМЕНТА\Лахтионова\от Гайченко\Дудутки\DSC077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8" y="2928934"/>
            <a:ext cx="3143272" cy="2104394"/>
          </a:xfrm>
          <a:prstGeom prst="rect">
            <a:avLst/>
          </a:prstGeom>
          <a:noFill/>
        </p:spPr>
      </p:pic>
      <p:pic>
        <p:nvPicPr>
          <p:cNvPr id="14" name="Picture 6" descr="Z:\)) СОТРУДНИКИ ДЕПАРТАМЕНТА\Лахтионова\от Гайченко\Дудутки\DSC0758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0968" y="2928934"/>
            <a:ext cx="2357454" cy="352125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095612" y="5143512"/>
            <a:ext cx="3786214" cy="661720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500" dirty="0" smtClean="0">
                <a:solidFill>
                  <a:srgbClr val="C38E2F"/>
                </a:solidFill>
                <a:latin typeface="Trebuchet MS" pitchFamily="34" charset="0"/>
              </a:rPr>
              <a:t>т</a:t>
            </a:r>
          </a:p>
          <a:p>
            <a:pPr algn="ctr"/>
            <a:r>
              <a:rPr lang="ru-RU" sz="2400" dirty="0" smtClean="0">
                <a:latin typeface="Trebuchet MS" pitchFamily="34" charset="0"/>
              </a:rPr>
              <a:t>Декоративные элементы</a:t>
            </a:r>
          </a:p>
          <a:p>
            <a:pPr algn="ctr"/>
            <a:r>
              <a:rPr lang="ru-RU" sz="800" dirty="0" smtClean="0">
                <a:solidFill>
                  <a:srgbClr val="C38E2F"/>
                </a:solidFill>
                <a:latin typeface="Trebuchet MS" pitchFamily="34" charset="0"/>
              </a:rPr>
              <a:t>т</a:t>
            </a:r>
            <a:endParaRPr lang="ru-RU" sz="700" dirty="0">
              <a:solidFill>
                <a:srgbClr val="C38E2F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90600" y="21429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err="1" smtClean="0">
                <a:latin typeface="Trebuchet MS" pitchFamily="34" charset="0"/>
              </a:rPr>
              <a:t>Агротуристический</a:t>
            </a:r>
            <a:r>
              <a:rPr lang="ru-RU" sz="3600" b="1" dirty="0" smtClean="0">
                <a:latin typeface="Trebuchet MS" pitchFamily="34" charset="0"/>
              </a:rPr>
              <a:t> комплекс </a:t>
            </a:r>
            <a:br>
              <a:rPr lang="ru-RU" sz="3600" b="1" dirty="0" smtClean="0">
                <a:latin typeface="Trebuchet MS" pitchFamily="34" charset="0"/>
              </a:rPr>
            </a:br>
            <a:r>
              <a:rPr lang="ru-RU" sz="3600" b="1" dirty="0" smtClean="0">
                <a:latin typeface="Trebuchet MS" pitchFamily="34" charset="0"/>
              </a:rPr>
              <a:t>«</a:t>
            </a:r>
            <a:r>
              <a:rPr lang="ru-RU" sz="3600" b="1" dirty="0" err="1" smtClean="0">
                <a:latin typeface="Trebuchet MS" pitchFamily="34" charset="0"/>
              </a:rPr>
              <a:t>Гарадзенскі</a:t>
            </a:r>
            <a:r>
              <a:rPr lang="ru-RU" sz="3600" b="1" dirty="0" smtClean="0">
                <a:latin typeface="Trebuchet MS" pitchFamily="34" charset="0"/>
              </a:rPr>
              <a:t> </a:t>
            </a:r>
            <a:r>
              <a:rPr lang="ru-RU" sz="3600" b="1" dirty="0" err="1" smtClean="0">
                <a:latin typeface="Trebuchet MS" pitchFamily="34" charset="0"/>
              </a:rPr>
              <a:t>маёнтак</a:t>
            </a:r>
            <a:r>
              <a:rPr lang="ru-RU" sz="3600" b="1" dirty="0" smtClean="0">
                <a:latin typeface="Trebuchet MS" pitchFamily="34" charset="0"/>
              </a:rPr>
              <a:t> «</a:t>
            </a:r>
            <a:r>
              <a:rPr lang="ru-RU" sz="3600" b="1" dirty="0" err="1" smtClean="0">
                <a:latin typeface="Trebuchet MS" pitchFamily="34" charset="0"/>
              </a:rPr>
              <a:t>Каробчыцы</a:t>
            </a:r>
            <a:r>
              <a:rPr lang="ru-RU" sz="3600" b="1" dirty="0" smtClean="0">
                <a:latin typeface="Trebuchet MS" pitchFamily="34" charset="0"/>
              </a:rPr>
              <a:t>»</a:t>
            </a:r>
            <a:br>
              <a:rPr lang="ru-RU" sz="3600" b="1" dirty="0" smtClean="0">
                <a:latin typeface="Trebuchet MS" pitchFamily="34" charset="0"/>
              </a:rPr>
            </a:br>
            <a:r>
              <a:rPr lang="ru-RU" sz="2700" b="1" dirty="0" smtClean="0">
                <a:latin typeface="Trebuchet MS" pitchFamily="34" charset="0"/>
              </a:rPr>
              <a:t>Гродненская обл. </a:t>
            </a:r>
            <a:r>
              <a:rPr lang="ru-RU" sz="2700" b="1" dirty="0" err="1" smtClean="0">
                <a:latin typeface="Trebuchet MS" pitchFamily="34" charset="0"/>
              </a:rPr>
              <a:t>д.Коробчицы</a:t>
            </a:r>
            <a:endParaRPr lang="ru-RU" sz="2700" b="1" dirty="0" smtClean="0">
              <a:latin typeface="Trebuchet MS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52538" y="1571612"/>
            <a:ext cx="82391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Проект Гродненского мясокомбината.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/>
              <a:t>Комплекс стилизован под старинную усадьбу 19 века  в польско-белорусском стиле. </a:t>
            </a:r>
            <a:r>
              <a:rPr lang="ru-RU" dirty="0" smtClean="0"/>
              <a:t>На его территории располагается уже более 30 объектов самого разного назначения, которые органично вписываются в окружающую природу и дополняют друг друга. </a:t>
            </a:r>
            <a:r>
              <a:rPr lang="ru-RU" b="1" dirty="0" smtClean="0"/>
              <a:t> </a:t>
            </a:r>
            <a:endParaRPr lang="ru-RU" sz="1600" dirty="0" smtClean="0"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11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63" t="1815" r="215" b="21735"/>
          <a:stretch/>
        </p:blipFill>
        <p:spPr bwMode="auto">
          <a:xfrm rot="16200000">
            <a:off x="-3410383" y="2648320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Картинки по запросу экскурсия Парк коробчицы фот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95480" y="3214686"/>
            <a:ext cx="6858000" cy="3238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4807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90600" y="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err="1" smtClean="0">
                <a:latin typeface="Trebuchet MS" pitchFamily="34" charset="0"/>
              </a:rPr>
              <a:t>Агротуристический</a:t>
            </a:r>
            <a:r>
              <a:rPr lang="ru-RU" sz="3600" b="1" dirty="0" smtClean="0">
                <a:latin typeface="Trebuchet MS" pitchFamily="34" charset="0"/>
              </a:rPr>
              <a:t> комплекс </a:t>
            </a:r>
            <a:br>
              <a:rPr lang="ru-RU" sz="3600" b="1" dirty="0" smtClean="0">
                <a:latin typeface="Trebuchet MS" pitchFamily="34" charset="0"/>
              </a:rPr>
            </a:br>
            <a:r>
              <a:rPr lang="ru-RU" sz="3600" b="1" dirty="0" smtClean="0">
                <a:latin typeface="Trebuchet MS" pitchFamily="34" charset="0"/>
              </a:rPr>
              <a:t>«</a:t>
            </a:r>
            <a:r>
              <a:rPr lang="ru-RU" sz="3600" b="1" dirty="0" err="1" smtClean="0">
                <a:latin typeface="Trebuchet MS" pitchFamily="34" charset="0"/>
              </a:rPr>
              <a:t>Гарадзенскі</a:t>
            </a:r>
            <a:r>
              <a:rPr lang="ru-RU" sz="3600" b="1" dirty="0" smtClean="0">
                <a:latin typeface="Trebuchet MS" pitchFamily="34" charset="0"/>
              </a:rPr>
              <a:t> </a:t>
            </a:r>
            <a:r>
              <a:rPr lang="ru-RU" sz="3600" b="1" dirty="0" err="1" smtClean="0">
                <a:latin typeface="Trebuchet MS" pitchFamily="34" charset="0"/>
              </a:rPr>
              <a:t>маёнтак</a:t>
            </a:r>
            <a:r>
              <a:rPr lang="ru-RU" sz="3600" b="1" dirty="0" smtClean="0">
                <a:latin typeface="Trebuchet MS" pitchFamily="34" charset="0"/>
              </a:rPr>
              <a:t> «</a:t>
            </a:r>
            <a:r>
              <a:rPr lang="ru-RU" sz="3600" b="1" dirty="0" err="1" smtClean="0">
                <a:latin typeface="Trebuchet MS" pitchFamily="34" charset="0"/>
              </a:rPr>
              <a:t>Каробчыцы</a:t>
            </a:r>
            <a:r>
              <a:rPr lang="ru-RU" sz="3600" b="1" dirty="0" smtClean="0">
                <a:latin typeface="Trebuchet MS" pitchFamily="34" charset="0"/>
              </a:rPr>
              <a:t>»</a:t>
            </a:r>
            <a:endParaRPr lang="ru-RU" sz="2700" b="1" dirty="0" smtClean="0">
              <a:latin typeface="Trebuchet MS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66852" y="1285860"/>
            <a:ext cx="8239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Комплекс занимает территорию в 16 га, где хватает места как природным ландшафтам, так и объектам развлекательного и познавательного  характера.  </a:t>
            </a:r>
            <a:endParaRPr lang="ru-RU" sz="1600" dirty="0" smtClean="0"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11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63" t="1815" r="215" b="21735"/>
          <a:stretch/>
        </p:blipFill>
        <p:spPr bwMode="auto">
          <a:xfrm rot="16200000">
            <a:off x="-3410383" y="2648320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Картинки по запросу Парк коробчицы фот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148865" cy="1428736"/>
          </a:xfrm>
          <a:prstGeom prst="rect">
            <a:avLst/>
          </a:prstGeom>
          <a:noFill/>
        </p:spPr>
      </p:pic>
      <p:pic>
        <p:nvPicPr>
          <p:cNvPr id="12298" name="Picture 10" descr="Картинки по запросу Парк коробчицы фот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81166" y="2071678"/>
            <a:ext cx="7215238" cy="4401296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 w="139700" h="139700" prst="divot"/>
            <a:bevelB prst="angle"/>
          </a:sp3d>
        </p:spPr>
      </p:pic>
    </p:spTree>
    <p:extLst>
      <p:ext uri="{BB962C8B-B14F-4D97-AF65-F5344CB8AC3E}">
        <p14:creationId xmlns="" xmlns:p14="http://schemas.microsoft.com/office/powerpoint/2010/main" val="364807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193296" y="760076"/>
            <a:ext cx="4000528" cy="1337319"/>
          </a:xfrm>
          <a:prstGeom prst="rect">
            <a:avLst/>
          </a:prstGeom>
          <a:noFill/>
        </p:spPr>
      </p:pic>
      <p:pic>
        <p:nvPicPr>
          <p:cNvPr id="6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193296" y="4760604"/>
            <a:ext cx="4000528" cy="1337319"/>
          </a:xfrm>
          <a:prstGeom prst="rect">
            <a:avLst/>
          </a:prstGeom>
          <a:noFill/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09530" y="21429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err="1" smtClean="0">
                <a:latin typeface="Trebuchet MS" pitchFamily="34" charset="0"/>
              </a:rPr>
              <a:t>Агротуристический</a:t>
            </a:r>
            <a:r>
              <a:rPr lang="ru-RU" sz="3600" b="1" dirty="0" smtClean="0">
                <a:latin typeface="Trebuchet MS" pitchFamily="34" charset="0"/>
              </a:rPr>
              <a:t> комплекс </a:t>
            </a:r>
            <a:br>
              <a:rPr lang="ru-RU" sz="3600" b="1" dirty="0" smtClean="0">
                <a:latin typeface="Trebuchet MS" pitchFamily="34" charset="0"/>
              </a:rPr>
            </a:br>
            <a:r>
              <a:rPr lang="ru-RU" sz="3600" b="1" dirty="0" smtClean="0">
                <a:latin typeface="Trebuchet MS" pitchFamily="34" charset="0"/>
              </a:rPr>
              <a:t>«</a:t>
            </a:r>
            <a:r>
              <a:rPr lang="ru-RU" sz="3600" b="1" dirty="0" err="1" smtClean="0">
                <a:latin typeface="Trebuchet MS" pitchFamily="34" charset="0"/>
              </a:rPr>
              <a:t>Гарадзенскі</a:t>
            </a:r>
            <a:r>
              <a:rPr lang="ru-RU" sz="3600" b="1" dirty="0" smtClean="0">
                <a:latin typeface="Trebuchet MS" pitchFamily="34" charset="0"/>
              </a:rPr>
              <a:t> </a:t>
            </a:r>
            <a:r>
              <a:rPr lang="ru-RU" sz="3600" b="1" dirty="0" err="1" smtClean="0">
                <a:latin typeface="Trebuchet MS" pitchFamily="34" charset="0"/>
              </a:rPr>
              <a:t>маёнтак</a:t>
            </a:r>
            <a:r>
              <a:rPr lang="ru-RU" sz="3600" b="1" dirty="0" smtClean="0">
                <a:latin typeface="Trebuchet MS" pitchFamily="34" charset="0"/>
              </a:rPr>
              <a:t> «</a:t>
            </a:r>
            <a:r>
              <a:rPr lang="ru-RU" sz="3600" b="1" dirty="0" err="1" smtClean="0">
                <a:latin typeface="Trebuchet MS" pitchFamily="34" charset="0"/>
              </a:rPr>
              <a:t>Каробчыцы</a:t>
            </a:r>
            <a:r>
              <a:rPr lang="ru-RU" sz="3600" b="1" dirty="0" smtClean="0">
                <a:latin typeface="Trebuchet MS" pitchFamily="34" charset="0"/>
              </a:rPr>
              <a:t>»</a:t>
            </a:r>
            <a:endParaRPr lang="ru-RU" sz="2700" b="1" dirty="0" smtClean="0">
              <a:latin typeface="Trebuchet MS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95546" y="5214950"/>
            <a:ext cx="58579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Центральный элемент </a:t>
            </a:r>
            <a:r>
              <a:rPr lang="ru-RU" dirty="0" err="1" smtClean="0"/>
              <a:t>Коробчиц</a:t>
            </a:r>
            <a:r>
              <a:rPr lang="ru-RU" b="1" dirty="0" smtClean="0"/>
              <a:t>, построен в лучших традициях белорусского народного зодчества. </a:t>
            </a:r>
            <a:r>
              <a:rPr lang="ru-RU" dirty="0" smtClean="0"/>
              <a:t>Одну из стен замка украшает девятиметровый витраж с изображением хозяйки усадьбы – славянской мифической богини охоты </a:t>
            </a:r>
            <a:r>
              <a:rPr lang="ru-RU" dirty="0" err="1" smtClean="0"/>
              <a:t>Зеваны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66918" y="1714488"/>
            <a:ext cx="4129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Ресторан «</a:t>
            </a:r>
            <a:r>
              <a:rPr lang="ru-RU" sz="2400" b="1" dirty="0" err="1" smtClean="0">
                <a:solidFill>
                  <a:prstClr val="black"/>
                </a:solidFill>
              </a:rPr>
              <a:t>Замак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</a:rPr>
              <a:t>Зеваны</a:t>
            </a:r>
            <a:r>
              <a:rPr lang="ru-RU" sz="2400" b="1" dirty="0" smtClean="0">
                <a:solidFill>
                  <a:prstClr val="black"/>
                </a:solidFill>
              </a:rPr>
              <a:t>»</a:t>
            </a:r>
            <a:endParaRPr lang="ru-RU" sz="2400" dirty="0"/>
          </a:p>
        </p:txBody>
      </p:sp>
      <p:pic>
        <p:nvPicPr>
          <p:cNvPr id="11" name="Рисунок 10" descr="img-8072c298bb2e_2x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88" y="1357298"/>
            <a:ext cx="2071702" cy="3128271"/>
          </a:xfrm>
          <a:prstGeom prst="rect">
            <a:avLst/>
          </a:prstGeom>
          <a:ln w="19050" cmpd="sng">
            <a:solidFill>
              <a:schemeClr val="tx1"/>
            </a:solidFill>
            <a:bevel/>
          </a:ln>
        </p:spPr>
      </p:pic>
      <p:pic>
        <p:nvPicPr>
          <p:cNvPr id="12" name="Рисунок 11" descr="img-8129-m60a029cf_3x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422" y="2500306"/>
            <a:ext cx="3929090" cy="2602046"/>
          </a:xfrm>
          <a:prstGeom prst="rect">
            <a:avLst/>
          </a:prstGeom>
          <a:ln w="19050" cmpd="dbl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B w="114300" prst="artDeco"/>
          </a:sp3d>
        </p:spPr>
      </p:pic>
      <p:pic>
        <p:nvPicPr>
          <p:cNvPr id="14" name="Рисунок 13" descr="img-8074-m_p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092" y="3643314"/>
            <a:ext cx="2286016" cy="3000396"/>
          </a:xfrm>
          <a:prstGeom prst="rect">
            <a:avLst/>
          </a:prstGeom>
          <a:ln w="19050" cmpd="sng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5" name="Рисунок 14" descr="img-8107-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9530" y="1357298"/>
            <a:ext cx="1381825" cy="2071702"/>
          </a:xfrm>
          <a:prstGeom prst="rect">
            <a:avLst/>
          </a:prstGeom>
          <a:ln w="19050" cmpd="sng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B prst="relaxedInset"/>
          </a:sp3d>
        </p:spPr>
      </p:pic>
    </p:spTree>
    <p:extLst>
      <p:ext uri="{BB962C8B-B14F-4D97-AF65-F5344CB8AC3E}">
        <p14:creationId xmlns="" xmlns:p14="http://schemas.microsoft.com/office/powerpoint/2010/main" val="333474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193296" y="760076"/>
            <a:ext cx="4000528" cy="1337319"/>
          </a:xfrm>
          <a:prstGeom prst="rect">
            <a:avLst/>
          </a:prstGeom>
          <a:noFill/>
        </p:spPr>
      </p:pic>
      <p:pic>
        <p:nvPicPr>
          <p:cNvPr id="6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193296" y="4760604"/>
            <a:ext cx="4000528" cy="1337319"/>
          </a:xfrm>
          <a:prstGeom prst="rect">
            <a:avLst/>
          </a:prstGeom>
          <a:noFill/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09530" y="21429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err="1" smtClean="0">
                <a:latin typeface="Trebuchet MS" pitchFamily="34" charset="0"/>
              </a:rPr>
              <a:t>Агротуристический</a:t>
            </a:r>
            <a:r>
              <a:rPr lang="ru-RU" sz="3600" b="1" dirty="0" smtClean="0">
                <a:latin typeface="Trebuchet MS" pitchFamily="34" charset="0"/>
              </a:rPr>
              <a:t> комплекс </a:t>
            </a:r>
            <a:br>
              <a:rPr lang="ru-RU" sz="3600" b="1" dirty="0" smtClean="0">
                <a:latin typeface="Trebuchet MS" pitchFamily="34" charset="0"/>
              </a:rPr>
            </a:br>
            <a:r>
              <a:rPr lang="ru-RU" sz="3600" b="1" dirty="0" smtClean="0">
                <a:latin typeface="Trebuchet MS" pitchFamily="34" charset="0"/>
              </a:rPr>
              <a:t>«</a:t>
            </a:r>
            <a:r>
              <a:rPr lang="ru-RU" sz="3600" b="1" dirty="0" err="1" smtClean="0">
                <a:latin typeface="Trebuchet MS" pitchFamily="34" charset="0"/>
              </a:rPr>
              <a:t>Гарадзенскі</a:t>
            </a:r>
            <a:r>
              <a:rPr lang="ru-RU" sz="3600" b="1" dirty="0" smtClean="0">
                <a:latin typeface="Trebuchet MS" pitchFamily="34" charset="0"/>
              </a:rPr>
              <a:t> </a:t>
            </a:r>
            <a:r>
              <a:rPr lang="ru-RU" sz="3600" b="1" dirty="0" err="1" smtClean="0">
                <a:latin typeface="Trebuchet MS" pitchFamily="34" charset="0"/>
              </a:rPr>
              <a:t>маёнтак</a:t>
            </a:r>
            <a:r>
              <a:rPr lang="ru-RU" sz="3600" b="1" dirty="0" smtClean="0">
                <a:latin typeface="Trebuchet MS" pitchFamily="34" charset="0"/>
              </a:rPr>
              <a:t> «</a:t>
            </a:r>
            <a:r>
              <a:rPr lang="ru-RU" sz="3600" b="1" dirty="0" err="1" smtClean="0">
                <a:latin typeface="Trebuchet MS" pitchFamily="34" charset="0"/>
              </a:rPr>
              <a:t>Каробчыцы</a:t>
            </a:r>
            <a:r>
              <a:rPr lang="ru-RU" sz="3600" b="1" dirty="0" smtClean="0">
                <a:latin typeface="Trebuchet MS" pitchFamily="34" charset="0"/>
              </a:rPr>
              <a:t>»</a:t>
            </a:r>
            <a:endParaRPr lang="ru-RU" sz="2700" b="1" dirty="0" smtClean="0">
              <a:latin typeface="Trebuchet MS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95678" y="1785926"/>
            <a:ext cx="58579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Стилистика интерьера опирается на белорусские традиции. Ресторан включает общий зал и 3 тематических  - «Охотничий зал» , «Софийский зал» и  зал «</a:t>
            </a:r>
            <a:r>
              <a:rPr lang="ru-RU" dirty="0" err="1" smtClean="0"/>
              <a:t>Родный</a:t>
            </a:r>
            <a:r>
              <a:rPr lang="ru-RU" dirty="0" smtClean="0"/>
              <a:t> кут»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24372" y="1357298"/>
            <a:ext cx="4129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Ресторан «</a:t>
            </a:r>
            <a:r>
              <a:rPr lang="ru-RU" sz="2400" b="1" dirty="0" err="1" smtClean="0">
                <a:solidFill>
                  <a:prstClr val="black"/>
                </a:solidFill>
              </a:rPr>
              <a:t>Замак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</a:rPr>
              <a:t>Зеваны</a:t>
            </a:r>
            <a:r>
              <a:rPr lang="ru-RU" sz="2400" b="1" dirty="0" smtClean="0">
                <a:solidFill>
                  <a:prstClr val="black"/>
                </a:solidFill>
              </a:rPr>
              <a:t>»</a:t>
            </a:r>
            <a:endParaRPr lang="ru-RU" sz="2400" dirty="0"/>
          </a:p>
        </p:txBody>
      </p:sp>
      <p:pic>
        <p:nvPicPr>
          <p:cNvPr id="15" name="Рисунок 14" descr="img-8055-m72bc6c76_2x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82" y="1428736"/>
            <a:ext cx="2915837" cy="1428760"/>
          </a:xfrm>
          <a:prstGeom prst="rect">
            <a:avLst/>
          </a:prstGeom>
          <a:ln cmpd="sng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  <a:bevelB w="152400" h="50800" prst="softRound"/>
          </a:sp3d>
        </p:spPr>
      </p:pic>
      <p:pic>
        <p:nvPicPr>
          <p:cNvPr id="16" name="Рисунок 15" descr="img-8020-m_p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414" y="2928934"/>
            <a:ext cx="1214446" cy="1214446"/>
          </a:xfrm>
          <a:prstGeom prst="rect">
            <a:avLst/>
          </a:prstGeom>
          <a:ln cmpd="sng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4758" name="Picture 6" descr="https://media.grodno.in/source/photos/2015/12/21/img-7936-mf68dafde_3x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24372" y="3000372"/>
            <a:ext cx="3643338" cy="2412807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</p:pic>
      <p:pic>
        <p:nvPicPr>
          <p:cNvPr id="74760" name="Picture 8" descr="https://media.grodno.in/source/photos/2015/12/21/img-8008-mba7d18e5_3x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2406" y="4286256"/>
            <a:ext cx="3602162" cy="2385538"/>
          </a:xfrm>
          <a:prstGeom prst="rect">
            <a:avLst/>
          </a:prstGeom>
          <a:noFill/>
          <a:ln cmpd="sng">
            <a:solidFill>
              <a:schemeClr val="tx1"/>
            </a:solidFill>
          </a:ln>
        </p:spPr>
      </p:pic>
      <p:pic>
        <p:nvPicPr>
          <p:cNvPr id="74762" name="Picture 10" descr="https://media.grodno.in/source/photos/2015/12/21/img-7947-m_p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10256" y="5500702"/>
            <a:ext cx="1285884" cy="1143008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33474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90600" y="21429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err="1" smtClean="0">
                <a:latin typeface="Trebuchet MS" pitchFamily="34" charset="0"/>
              </a:rPr>
              <a:t>Агротуристический</a:t>
            </a:r>
            <a:r>
              <a:rPr lang="ru-RU" sz="3600" b="1" dirty="0" smtClean="0">
                <a:latin typeface="Trebuchet MS" pitchFamily="34" charset="0"/>
              </a:rPr>
              <a:t> комплекс </a:t>
            </a:r>
            <a:br>
              <a:rPr lang="ru-RU" sz="3600" b="1" dirty="0" smtClean="0">
                <a:latin typeface="Trebuchet MS" pitchFamily="34" charset="0"/>
              </a:rPr>
            </a:br>
            <a:r>
              <a:rPr lang="ru-RU" sz="3600" b="1" dirty="0" smtClean="0">
                <a:latin typeface="Trebuchet MS" pitchFamily="34" charset="0"/>
              </a:rPr>
              <a:t>«</a:t>
            </a:r>
            <a:r>
              <a:rPr lang="ru-RU" sz="3600" b="1" dirty="0" err="1" smtClean="0">
                <a:latin typeface="Trebuchet MS" pitchFamily="34" charset="0"/>
              </a:rPr>
              <a:t>Гарадзенскі</a:t>
            </a:r>
            <a:r>
              <a:rPr lang="ru-RU" sz="3600" b="1" dirty="0" smtClean="0">
                <a:latin typeface="Trebuchet MS" pitchFamily="34" charset="0"/>
              </a:rPr>
              <a:t> </a:t>
            </a:r>
            <a:r>
              <a:rPr lang="ru-RU" sz="3600" b="1" dirty="0" err="1" smtClean="0">
                <a:latin typeface="Trebuchet MS" pitchFamily="34" charset="0"/>
              </a:rPr>
              <a:t>маёнтак</a:t>
            </a:r>
            <a:r>
              <a:rPr lang="ru-RU" sz="3600" b="1" dirty="0" smtClean="0">
                <a:latin typeface="Trebuchet MS" pitchFamily="34" charset="0"/>
              </a:rPr>
              <a:t> «</a:t>
            </a:r>
            <a:r>
              <a:rPr lang="ru-RU" sz="3600" b="1" dirty="0" err="1" smtClean="0">
                <a:latin typeface="Trebuchet MS" pitchFamily="34" charset="0"/>
              </a:rPr>
              <a:t>Каробчыцы</a:t>
            </a:r>
            <a:r>
              <a:rPr lang="ru-RU" sz="3600" b="1" dirty="0" smtClean="0">
                <a:latin typeface="Trebuchet MS" pitchFamily="34" charset="0"/>
              </a:rPr>
              <a:t>»</a:t>
            </a:r>
            <a:br>
              <a:rPr lang="ru-RU" sz="3600" b="1" dirty="0" smtClean="0">
                <a:latin typeface="Trebuchet MS" pitchFamily="34" charset="0"/>
              </a:rPr>
            </a:br>
            <a:endParaRPr lang="ru-RU" sz="2700" b="1" dirty="0" smtClean="0">
              <a:latin typeface="Trebuchet MS" pitchFamily="34" charset="0"/>
            </a:endParaRPr>
          </a:p>
        </p:txBody>
      </p:sp>
      <p:pic>
        <p:nvPicPr>
          <p:cNvPr id="11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63" t="1815" r="215" b="21735"/>
          <a:stretch/>
        </p:blipFill>
        <p:spPr bwMode="auto">
          <a:xfrm rot="16200000">
            <a:off x="-3410383" y="2648320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Картинки по запросу коробчицы ресторан"/>
          <p:cNvPicPr>
            <a:picLocks noChangeAspect="1" noChangeArrowheads="1"/>
          </p:cNvPicPr>
          <p:nvPr/>
        </p:nvPicPr>
        <p:blipFill>
          <a:blip r:embed="rId4" cstate="print">
            <a:lum bright="-11000" contrast="32000"/>
          </a:blip>
          <a:srcRect/>
          <a:stretch>
            <a:fillRect/>
          </a:stretch>
        </p:blipFill>
        <p:spPr bwMode="auto">
          <a:xfrm>
            <a:off x="5953132" y="1357298"/>
            <a:ext cx="3500462" cy="250033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19370479" lon="960778" rev="20075156"/>
            </a:camera>
            <a:lightRig rig="threePt" dir="t"/>
          </a:scene3d>
          <a:sp3d extrusionH="76200">
            <a:extrusionClr>
              <a:schemeClr val="tx1"/>
            </a:extrusionClr>
          </a:sp3d>
        </p:spPr>
      </p:pic>
      <p:pic>
        <p:nvPicPr>
          <p:cNvPr id="4100" name="Picture 4" descr="Ресторан «Замок Зеваны»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00" y="1357298"/>
            <a:ext cx="3422935" cy="2571768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2400000" lon="0" rev="1200000"/>
            </a:camera>
            <a:lightRig rig="threePt" dir="t"/>
          </a:scene3d>
        </p:spPr>
      </p:pic>
      <p:sp>
        <p:nvSpPr>
          <p:cNvPr id="8" name="Прямоугольник 7"/>
          <p:cNvSpPr/>
          <p:nvPr/>
        </p:nvSpPr>
        <p:spPr>
          <a:xfrm>
            <a:off x="1952604" y="5143512"/>
            <a:ext cx="67866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Здесь чтят белорусские гастрономические традиции и свято им следуют. Особенно большое внимание уделяется мясным блюдам, здесь можно отведать  яства из дичи кабана, оленя, лося, зубра по традиционным рецептам, попробовать живое пиво и медовуху, горячей сбитень и </a:t>
            </a:r>
            <a:r>
              <a:rPr lang="ru-RU" dirty="0" err="1" smtClean="0"/>
              <a:t>самогоночку</a:t>
            </a:r>
            <a:endParaRPr lang="ru-RU" dirty="0"/>
          </a:p>
        </p:txBody>
      </p:sp>
      <p:sp>
        <p:nvSpPr>
          <p:cNvPr id="4104" name="AutoShape 8" descr="Картинки по запросу драник в замке зеваны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6" name="AutoShape 10" descr="Картинки по запросу драник в замке зеваны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8" name="Picture 12" descr="Картинки по запросу драник в замке зеваны фото"/>
          <p:cNvPicPr>
            <a:picLocks noChangeAspect="1" noChangeArrowheads="1"/>
          </p:cNvPicPr>
          <p:nvPr/>
        </p:nvPicPr>
        <p:blipFill>
          <a:blip r:embed="rId6">
            <a:lum bright="-9000" contrast="35000"/>
          </a:blip>
          <a:srcRect/>
          <a:stretch>
            <a:fillRect/>
          </a:stretch>
        </p:blipFill>
        <p:spPr bwMode="auto">
          <a:xfrm>
            <a:off x="3595678" y="2857496"/>
            <a:ext cx="3424872" cy="2286016"/>
          </a:xfrm>
          <a:prstGeom prst="rect">
            <a:avLst/>
          </a:prstGeom>
          <a:noFill/>
          <a:ln w="22225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>
              <a:rot lat="20400000" lon="0" rev="21594000"/>
            </a:camera>
            <a:lightRig rig="threePt" dir="t"/>
          </a:scene3d>
        </p:spPr>
      </p:pic>
      <p:sp>
        <p:nvSpPr>
          <p:cNvPr id="13" name="Прямоугольник 12"/>
          <p:cNvSpPr/>
          <p:nvPr/>
        </p:nvSpPr>
        <p:spPr>
          <a:xfrm>
            <a:off x="3809992" y="1500174"/>
            <a:ext cx="4129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Ресторан «</a:t>
            </a:r>
            <a:r>
              <a:rPr lang="ru-RU" sz="2400" b="1" dirty="0" err="1" smtClean="0">
                <a:solidFill>
                  <a:prstClr val="black"/>
                </a:solidFill>
              </a:rPr>
              <a:t>Замак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</a:rPr>
              <a:t>Зеваны</a:t>
            </a:r>
            <a:r>
              <a:rPr lang="ru-RU" sz="2400" b="1" dirty="0" smtClean="0">
                <a:solidFill>
                  <a:prstClr val="black"/>
                </a:solidFill>
              </a:rPr>
              <a:t>»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64807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951212">
            <a:off x="-2444846" y="252077"/>
            <a:ext cx="8915400" cy="1950070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Trebuchet MS" pitchFamily="34" charset="0"/>
              </a:rPr>
              <a:t>Усадьба </a:t>
            </a:r>
            <a:r>
              <a:rPr lang="ru-RU" sz="4000" b="1" dirty="0" smtClean="0">
                <a:latin typeface="Trebuchet MS" pitchFamily="34" charset="0"/>
              </a:rPr>
              <a:t/>
            </a:r>
            <a:br>
              <a:rPr lang="ru-RU" sz="4000" b="1" dirty="0" smtClean="0">
                <a:latin typeface="Trebuchet MS" pitchFamily="34" charset="0"/>
              </a:rPr>
            </a:br>
            <a:r>
              <a:rPr lang="ru-RU" sz="4000" b="1" dirty="0" smtClean="0">
                <a:latin typeface="Trebuchet MS" pitchFamily="34" charset="0"/>
              </a:rPr>
              <a:t>«</a:t>
            </a:r>
            <a:r>
              <a:rPr lang="ru-RU" sz="4000" b="1" dirty="0" err="1">
                <a:latin typeface="Trebuchet MS" pitchFamily="34" charset="0"/>
              </a:rPr>
              <a:t>Прилукоморье</a:t>
            </a:r>
            <a:r>
              <a:rPr lang="ru-RU" sz="4000" b="1" dirty="0">
                <a:latin typeface="Trebuchet MS" pitchFamily="34" charset="0"/>
              </a:rPr>
              <a:t>»</a:t>
            </a:r>
            <a:r>
              <a:rPr lang="ru-RU" sz="4000" dirty="0">
                <a:latin typeface="Trebuchet MS" pitchFamily="34" charset="0"/>
              </a:rPr>
              <a:t/>
            </a:r>
            <a:br>
              <a:rPr lang="ru-RU" sz="4000" dirty="0">
                <a:latin typeface="Trebuchet MS" pitchFamily="34" charset="0"/>
              </a:rPr>
            </a:br>
            <a:endParaRPr lang="ru-RU" sz="4000" dirty="0">
              <a:latin typeface="Trebuchet MS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0592" y="4319545"/>
            <a:ext cx="4520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rebuchet MS" pitchFamily="34" charset="0"/>
              </a:rPr>
              <a:t>кухня</a:t>
            </a:r>
            <a:r>
              <a:rPr lang="ru-RU" dirty="0">
                <a:latin typeface="Trebuchet MS" pitchFamily="34" charset="0"/>
              </a:rPr>
              <a:t>, летний навес, банкетный зал с караоке, барбекю, детская площадка, возможна организация питания, рядом озеро для рыбалки и водоем для купания принадлежности. </a:t>
            </a:r>
            <a:r>
              <a:rPr lang="ru-RU" dirty="0" err="1">
                <a:latin typeface="Trebuchet MS" pitchFamily="34" charset="0"/>
              </a:rPr>
              <a:t>Предосавляется</a:t>
            </a:r>
            <a:r>
              <a:rPr lang="ru-RU" dirty="0">
                <a:latin typeface="Trebuchet MS" pitchFamily="34" charset="0"/>
              </a:rPr>
              <a:t> бесплатная частная парковка на территории. В числе удобств общая ванная комната, сауна.  </a:t>
            </a:r>
          </a:p>
        </p:txBody>
      </p:sp>
      <p:pic>
        <p:nvPicPr>
          <p:cNvPr id="6" name="Рисунок 5" descr="http://t-ec.bstatic.com/images/hotel/840x460/448/4486663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9104" y="4429445"/>
            <a:ext cx="3775938" cy="231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lip_image02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58378" y="188640"/>
            <a:ext cx="2375142" cy="1755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s-ec.bstatic.com/images/hotel/840x460/448/4486668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7576" y="2132856"/>
            <a:ext cx="2715944" cy="215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мри_resize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6604" y="1527238"/>
            <a:ext cx="2361054" cy="164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80592" y="3236783"/>
            <a:ext cx="55830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rebuchet MS" pitchFamily="34" charset="0"/>
              </a:rPr>
              <a:t>Агроусадьба</a:t>
            </a:r>
            <a:r>
              <a:rPr lang="ru-RU" dirty="0">
                <a:latin typeface="Trebuchet MS" pitchFamily="34" charset="0"/>
              </a:rPr>
              <a:t> включает гостевой дом на 5 семейных отапливаемых номеров, количество спальных мест до 20 человек.  Имеется баня с комнатой отдыха, </a:t>
            </a:r>
            <a:r>
              <a:rPr lang="ru-RU" dirty="0" smtClean="0">
                <a:latin typeface="Trebuchet MS" pitchFamily="34" charset="0"/>
              </a:rPr>
              <a:t>каминный зал, оснащенная </a:t>
            </a:r>
            <a:endParaRPr lang="ru-RU" dirty="0"/>
          </a:p>
        </p:txBody>
      </p:sp>
      <p:pic>
        <p:nvPicPr>
          <p:cNvPr id="10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3" t="1815" r="215" b="21735"/>
          <a:stretch/>
        </p:blipFill>
        <p:spPr bwMode="auto">
          <a:xfrm rot="19883543">
            <a:off x="-933157" y="1097561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389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90600" y="21429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err="1" smtClean="0">
                <a:latin typeface="Trebuchet MS" pitchFamily="34" charset="0"/>
              </a:rPr>
              <a:t>Агротуристический</a:t>
            </a:r>
            <a:r>
              <a:rPr lang="ru-RU" sz="3600" b="1" dirty="0" smtClean="0">
                <a:latin typeface="Trebuchet MS" pitchFamily="34" charset="0"/>
              </a:rPr>
              <a:t> комплекс </a:t>
            </a:r>
            <a:br>
              <a:rPr lang="ru-RU" sz="3600" b="1" dirty="0" smtClean="0">
                <a:latin typeface="Trebuchet MS" pitchFamily="34" charset="0"/>
              </a:rPr>
            </a:br>
            <a:r>
              <a:rPr lang="ru-RU" sz="3600" b="1" dirty="0" smtClean="0">
                <a:latin typeface="Trebuchet MS" pitchFamily="34" charset="0"/>
              </a:rPr>
              <a:t>«</a:t>
            </a:r>
            <a:r>
              <a:rPr lang="ru-RU" sz="3600" b="1" dirty="0" err="1" smtClean="0">
                <a:latin typeface="Trebuchet MS" pitchFamily="34" charset="0"/>
              </a:rPr>
              <a:t>Гарадзенскі</a:t>
            </a:r>
            <a:r>
              <a:rPr lang="ru-RU" sz="3600" b="1" dirty="0" smtClean="0">
                <a:latin typeface="Trebuchet MS" pitchFamily="34" charset="0"/>
              </a:rPr>
              <a:t> </a:t>
            </a:r>
            <a:r>
              <a:rPr lang="ru-RU" sz="3600" b="1" dirty="0" err="1" smtClean="0">
                <a:latin typeface="Trebuchet MS" pitchFamily="34" charset="0"/>
              </a:rPr>
              <a:t>маёнтак</a:t>
            </a:r>
            <a:r>
              <a:rPr lang="ru-RU" sz="3600" b="1" dirty="0" smtClean="0">
                <a:latin typeface="Trebuchet MS" pitchFamily="34" charset="0"/>
              </a:rPr>
              <a:t> «</a:t>
            </a:r>
            <a:r>
              <a:rPr lang="ru-RU" sz="3600" b="1" dirty="0" err="1" smtClean="0">
                <a:latin typeface="Trebuchet MS" pitchFamily="34" charset="0"/>
              </a:rPr>
              <a:t>Каробчыцы</a:t>
            </a:r>
            <a:r>
              <a:rPr lang="ru-RU" sz="3600" b="1" dirty="0" smtClean="0">
                <a:latin typeface="Trebuchet MS" pitchFamily="34" charset="0"/>
              </a:rPr>
              <a:t>»</a:t>
            </a:r>
            <a:br>
              <a:rPr lang="ru-RU" sz="3600" b="1" dirty="0" smtClean="0">
                <a:latin typeface="Trebuchet MS" pitchFamily="34" charset="0"/>
              </a:rPr>
            </a:br>
            <a:endParaRPr lang="ru-RU" sz="2700" b="1" dirty="0" smtClean="0">
              <a:latin typeface="Trebuchet MS" pitchFamily="34" charset="0"/>
            </a:endParaRPr>
          </a:p>
        </p:txBody>
      </p:sp>
      <p:pic>
        <p:nvPicPr>
          <p:cNvPr id="11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63" t="1815" r="215" b="21735"/>
          <a:stretch/>
        </p:blipFill>
        <p:spPr bwMode="auto">
          <a:xfrm rot="16200000">
            <a:off x="-3410383" y="2648320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2" name="Picture 2" descr="Каробчыц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4570" y="1285860"/>
            <a:ext cx="3470535" cy="3676598"/>
          </a:xfrm>
          <a:prstGeom prst="rect">
            <a:avLst/>
          </a:prstGeom>
          <a:noFill/>
        </p:spPr>
      </p:pic>
      <p:pic>
        <p:nvPicPr>
          <p:cNvPr id="76808" name="Picture 8" descr="http://maentak.grodnomk.by/pics/gal/fotoeks/big/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66852" y="4071942"/>
            <a:ext cx="3860064" cy="2571768"/>
          </a:xfrm>
          <a:prstGeom prst="rect">
            <a:avLst/>
          </a:prstGeom>
          <a:noFill/>
          <a:ln w="22225" cmpd="sng">
            <a:solidFill>
              <a:schemeClr val="tx1"/>
            </a:solidFill>
          </a:ln>
        </p:spPr>
      </p:pic>
      <p:pic>
        <p:nvPicPr>
          <p:cNvPr id="76810" name="Picture 10" descr="http://www.holiday.by/files/sights/korobchicy_020-e2bf7f59e0f9f089b7587e16ac9bf97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38290" y="1238710"/>
            <a:ext cx="3857652" cy="2618918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096008" y="5357826"/>
            <a:ext cx="3450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Домики ремесленников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364807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193296" y="760076"/>
            <a:ext cx="4000528" cy="1337319"/>
          </a:xfrm>
          <a:prstGeom prst="rect">
            <a:avLst/>
          </a:prstGeom>
          <a:noFill/>
        </p:spPr>
      </p:pic>
      <p:pic>
        <p:nvPicPr>
          <p:cNvPr id="6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193296" y="4760604"/>
            <a:ext cx="4000528" cy="1337319"/>
          </a:xfrm>
          <a:prstGeom prst="rect">
            <a:avLst/>
          </a:prstGeom>
          <a:noFill/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09530" y="21429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err="1" smtClean="0">
                <a:latin typeface="Trebuchet MS" pitchFamily="34" charset="0"/>
              </a:rPr>
              <a:t>Агротуристический</a:t>
            </a:r>
            <a:r>
              <a:rPr lang="ru-RU" sz="3600" b="1" dirty="0" smtClean="0">
                <a:latin typeface="Trebuchet MS" pitchFamily="34" charset="0"/>
              </a:rPr>
              <a:t> комплекс </a:t>
            </a:r>
            <a:br>
              <a:rPr lang="ru-RU" sz="3600" b="1" dirty="0" smtClean="0">
                <a:latin typeface="Trebuchet MS" pitchFamily="34" charset="0"/>
              </a:rPr>
            </a:br>
            <a:r>
              <a:rPr lang="ru-RU" sz="3600" b="1" dirty="0" smtClean="0">
                <a:latin typeface="Trebuchet MS" pitchFamily="34" charset="0"/>
              </a:rPr>
              <a:t>«</a:t>
            </a:r>
            <a:r>
              <a:rPr lang="ru-RU" sz="3600" b="1" dirty="0" err="1" smtClean="0">
                <a:latin typeface="Trebuchet MS" pitchFamily="34" charset="0"/>
              </a:rPr>
              <a:t>Гарадзенскі</a:t>
            </a:r>
            <a:r>
              <a:rPr lang="ru-RU" sz="3600" b="1" dirty="0" smtClean="0">
                <a:latin typeface="Trebuchet MS" pitchFamily="34" charset="0"/>
              </a:rPr>
              <a:t> </a:t>
            </a:r>
            <a:r>
              <a:rPr lang="ru-RU" sz="3600" b="1" dirty="0" err="1" smtClean="0">
                <a:latin typeface="Trebuchet MS" pitchFamily="34" charset="0"/>
              </a:rPr>
              <a:t>маёнтак</a:t>
            </a:r>
            <a:r>
              <a:rPr lang="ru-RU" sz="3600" b="1" dirty="0" smtClean="0">
                <a:latin typeface="Trebuchet MS" pitchFamily="34" charset="0"/>
              </a:rPr>
              <a:t> «</a:t>
            </a:r>
            <a:r>
              <a:rPr lang="ru-RU" sz="3600" b="1" dirty="0" err="1" smtClean="0">
                <a:latin typeface="Trebuchet MS" pitchFamily="34" charset="0"/>
              </a:rPr>
              <a:t>Каробчыцы</a:t>
            </a:r>
            <a:r>
              <a:rPr lang="ru-RU" sz="3600" b="1" dirty="0" smtClean="0">
                <a:latin typeface="Trebuchet MS" pitchFamily="34" charset="0"/>
              </a:rPr>
              <a:t>»</a:t>
            </a:r>
            <a:endParaRPr lang="ru-RU" sz="2700" b="1" dirty="0" smtClean="0">
              <a:latin typeface="Trebuchet MS" pitchFamily="34" charset="0"/>
            </a:endParaRPr>
          </a:p>
        </p:txBody>
      </p:sp>
      <p:pic>
        <p:nvPicPr>
          <p:cNvPr id="10242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30" y="1643050"/>
            <a:ext cx="3320207" cy="2214578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</p:pic>
      <p:pic>
        <p:nvPicPr>
          <p:cNvPr id="10244" name="Picture 4" descr="Похожее изображени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53066" y="4214818"/>
            <a:ext cx="3167058" cy="2375294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</p:pic>
      <p:pic>
        <p:nvPicPr>
          <p:cNvPr id="10246" name="Picture 6" descr="Картинки по запросу экскурсия Парк коробчицы фото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8092" y="4143380"/>
            <a:ext cx="5041213" cy="250509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</p:pic>
      <p:pic>
        <p:nvPicPr>
          <p:cNvPr id="10250" name="Picture 10" descr="http://maentak.grodnomk.by/pics/gal/fotoeks/big/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881430" y="1643050"/>
            <a:ext cx="1524011" cy="2286016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</p:pic>
      <p:pic>
        <p:nvPicPr>
          <p:cNvPr id="10" name="Picture 11" descr="http://www.holiday.by/files/blog/3fe2739ae2494039bedc3075e2fb22b2-thumb-690x1500-w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95942" y="1643050"/>
            <a:ext cx="3143272" cy="2214578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33474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193296" y="760076"/>
            <a:ext cx="4000528" cy="1337319"/>
          </a:xfrm>
          <a:prstGeom prst="rect">
            <a:avLst/>
          </a:prstGeom>
          <a:noFill/>
        </p:spPr>
      </p:pic>
      <p:pic>
        <p:nvPicPr>
          <p:cNvPr id="6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193296" y="4760604"/>
            <a:ext cx="4000528" cy="1337319"/>
          </a:xfrm>
          <a:prstGeom prst="rect">
            <a:avLst/>
          </a:prstGeom>
          <a:noFill/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09530" y="21429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err="1" smtClean="0">
                <a:latin typeface="Trebuchet MS" pitchFamily="34" charset="0"/>
              </a:rPr>
              <a:t>Агротуристический</a:t>
            </a:r>
            <a:r>
              <a:rPr lang="ru-RU" sz="3600" b="1" dirty="0" smtClean="0">
                <a:latin typeface="Trebuchet MS" pitchFamily="34" charset="0"/>
              </a:rPr>
              <a:t> комплекс </a:t>
            </a:r>
            <a:br>
              <a:rPr lang="ru-RU" sz="3600" b="1" dirty="0" smtClean="0">
                <a:latin typeface="Trebuchet MS" pitchFamily="34" charset="0"/>
              </a:rPr>
            </a:br>
            <a:r>
              <a:rPr lang="ru-RU" sz="3600" b="1" dirty="0" smtClean="0">
                <a:latin typeface="Trebuchet MS" pitchFamily="34" charset="0"/>
              </a:rPr>
              <a:t>«</a:t>
            </a:r>
            <a:r>
              <a:rPr lang="ru-RU" sz="3600" b="1" dirty="0" err="1" smtClean="0">
                <a:latin typeface="Trebuchet MS" pitchFamily="34" charset="0"/>
              </a:rPr>
              <a:t>Гарадзенскі</a:t>
            </a:r>
            <a:r>
              <a:rPr lang="ru-RU" sz="3600" b="1" dirty="0" smtClean="0">
                <a:latin typeface="Trebuchet MS" pitchFamily="34" charset="0"/>
              </a:rPr>
              <a:t> </a:t>
            </a:r>
            <a:r>
              <a:rPr lang="ru-RU" sz="3600" b="1" dirty="0" err="1" smtClean="0">
                <a:latin typeface="Trebuchet MS" pitchFamily="34" charset="0"/>
              </a:rPr>
              <a:t>маёнтак</a:t>
            </a:r>
            <a:r>
              <a:rPr lang="ru-RU" sz="3600" b="1" dirty="0" smtClean="0">
                <a:latin typeface="Trebuchet MS" pitchFamily="34" charset="0"/>
              </a:rPr>
              <a:t> «</a:t>
            </a:r>
            <a:r>
              <a:rPr lang="ru-RU" sz="3600" b="1" dirty="0" err="1" smtClean="0">
                <a:latin typeface="Trebuchet MS" pitchFamily="34" charset="0"/>
              </a:rPr>
              <a:t>Каробчыцы</a:t>
            </a:r>
            <a:r>
              <a:rPr lang="ru-RU" sz="3600" b="1" dirty="0" smtClean="0">
                <a:latin typeface="Trebuchet MS" pitchFamily="34" charset="0"/>
              </a:rPr>
              <a:t>»</a:t>
            </a:r>
            <a:endParaRPr lang="ru-RU" sz="2700" b="1" dirty="0" smtClean="0">
              <a:latin typeface="Trebuchet MS" pitchFamily="34" charset="0"/>
            </a:endParaRPr>
          </a:p>
        </p:txBody>
      </p:sp>
      <p:pic>
        <p:nvPicPr>
          <p:cNvPr id="6157" name="Picture 13" descr="http://www.holiday.by/files/blog/4830f42ef29a1841f164d2b3223a60f1-thumb-690x1500-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844" y="1357298"/>
            <a:ext cx="3687948" cy="2453287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</p:pic>
      <p:pic>
        <p:nvPicPr>
          <p:cNvPr id="14" name="Picture 2" descr="Картинки по запросу экскурсия Парк коробчицы фот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4438" y="1357298"/>
            <a:ext cx="3583806" cy="250033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4452934" y="4286256"/>
            <a:ext cx="45005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Есть мини-зоопарк с вольерами, где в естественных условиях обитают павлины, фазаны, кролики, небольшие карпатские свинки, выдры и даже, занесенные в Красную книгу, белорусские черепахи. </a:t>
            </a:r>
          </a:p>
          <a:p>
            <a:r>
              <a:rPr lang="ru-RU" dirty="0" smtClean="0"/>
              <a:t> Есть конюшня, открытая для посещения. По заповедной части парка можно прокатиться в повозке.</a:t>
            </a:r>
            <a:endParaRPr lang="ru-RU" dirty="0"/>
          </a:p>
        </p:txBody>
      </p:sp>
      <p:pic>
        <p:nvPicPr>
          <p:cNvPr id="16" name="Picture 2" descr="http://www.holiday.by/files/blog/2b82a38b7addc64100d6c79404334128-thumb-690x1500-w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844" y="4000504"/>
            <a:ext cx="3714776" cy="250033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33474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Картинки по запросу Беловежская пуща"/>
          <p:cNvPicPr>
            <a:picLocks noChangeAspect="1" noChangeArrowheads="1"/>
          </p:cNvPicPr>
          <p:nvPr/>
        </p:nvPicPr>
        <p:blipFill>
          <a:blip r:embed="rId3">
            <a:lum bright="28000"/>
          </a:blip>
          <a:srcRect/>
          <a:stretch>
            <a:fillRect/>
          </a:stretch>
        </p:blipFill>
        <p:spPr bwMode="auto">
          <a:xfrm>
            <a:off x="0" y="214290"/>
            <a:ext cx="9906000" cy="1285884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90600" y="21429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rebuchet MS" pitchFamily="34" charset="0"/>
              </a:rPr>
              <a:t>Национальный парк </a:t>
            </a:r>
            <a:br>
              <a:rPr lang="ru-RU" sz="3600" b="1" dirty="0" smtClean="0">
                <a:latin typeface="Trebuchet MS" pitchFamily="34" charset="0"/>
              </a:rPr>
            </a:br>
            <a:r>
              <a:rPr lang="ru-RU" sz="3600" b="1" dirty="0" smtClean="0">
                <a:latin typeface="Trebuchet MS" pitchFamily="34" charset="0"/>
              </a:rPr>
              <a:t>«Беловежская пуща»</a:t>
            </a:r>
            <a:endParaRPr lang="ru-RU" sz="2700" b="1" dirty="0" smtClean="0">
              <a:latin typeface="Trebuchet MS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52538" y="1571612"/>
            <a:ext cx="8239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 </a:t>
            </a:r>
            <a:endParaRPr lang="ru-RU" sz="1600" dirty="0" smtClean="0"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11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63" t="1815" r="215" b="21735"/>
          <a:stretch/>
        </p:blipFill>
        <p:spPr bwMode="auto">
          <a:xfrm rot="16200000">
            <a:off x="-3410383" y="2648320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52538" y="1571612"/>
            <a:ext cx="823914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Биосферный заповедник, входит в Список Всемирного культурного наследия ЮНЕСКО. Один из древнейших заповедников мира.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В пуще водятся зубр, благородный олень, волк, дикий кабан, рысь и другие животные. Все природные системы сохраняются в их естественном исходном состоянии.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/>
          </a:p>
        </p:txBody>
      </p:sp>
      <p:pic>
        <p:nvPicPr>
          <p:cNvPr id="13" name="Picture 10" descr="Картинки по запросу Беловежская пущ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52538" y="3286124"/>
            <a:ext cx="4857784" cy="3071834"/>
          </a:xfrm>
          <a:prstGeom prst="roundRect">
            <a:avLst>
              <a:gd name="adj" fmla="val 16667"/>
            </a:avLst>
          </a:prstGeom>
          <a:ln w="2222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6" name="Picture 10" descr="Картинки по запросу Беловежская пущ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38950" y="5000636"/>
            <a:ext cx="2714644" cy="1581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4" descr="les-belovezhskaya-pushh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8950" y="3286124"/>
            <a:ext cx="2758223" cy="1500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362" name="Picture 2" descr="http://www.att.by/images/naz/pusha_flag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95414" y="428604"/>
            <a:ext cx="1593347" cy="928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4807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Картинки по запросу Беловежская пуща"/>
          <p:cNvPicPr>
            <a:picLocks noChangeAspect="1" noChangeArrowheads="1"/>
          </p:cNvPicPr>
          <p:nvPr/>
        </p:nvPicPr>
        <p:blipFill>
          <a:blip r:embed="rId3">
            <a:lum bright="28000"/>
          </a:blip>
          <a:srcRect/>
          <a:stretch>
            <a:fillRect/>
          </a:stretch>
        </p:blipFill>
        <p:spPr bwMode="auto">
          <a:xfrm>
            <a:off x="0" y="214290"/>
            <a:ext cx="9906000" cy="1285884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90600" y="21429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rebuchet MS" pitchFamily="34" charset="0"/>
              </a:rPr>
              <a:t>Национальный парк </a:t>
            </a:r>
            <a:br>
              <a:rPr lang="ru-RU" sz="3600" b="1" dirty="0" smtClean="0">
                <a:latin typeface="Trebuchet MS" pitchFamily="34" charset="0"/>
              </a:rPr>
            </a:br>
            <a:r>
              <a:rPr lang="ru-RU" sz="3600" b="1" dirty="0" smtClean="0">
                <a:latin typeface="Trebuchet MS" pitchFamily="34" charset="0"/>
              </a:rPr>
              <a:t>«Беловежская пуща»</a:t>
            </a:r>
            <a:endParaRPr lang="ru-RU" sz="2700" b="1" dirty="0" smtClean="0">
              <a:latin typeface="Trebuchet MS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52934" y="2143116"/>
            <a:ext cx="473868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b="1" dirty="0" smtClean="0"/>
              <a:t>на экскурсионном автобусе,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b="1" dirty="0" smtClean="0"/>
              <a:t>на велосипеде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/>
              <a:t>(есть велосипедные маршруты разной протяженностью, в стоимость входит аренда велосипеда и карта, путь проходит по асфальтированным и грунтовым дорожкам),</a:t>
            </a:r>
            <a:endParaRPr lang="ru-RU" dirty="0" smtClean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b="1" dirty="0" smtClean="0"/>
              <a:t>пешком</a:t>
            </a:r>
            <a:endParaRPr lang="ru-RU" b="1" dirty="0" smtClean="0"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11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63" t="1815" r="215" b="21735"/>
          <a:stretch/>
        </p:blipFill>
        <p:spPr bwMode="auto">
          <a:xfrm rot="16200000">
            <a:off x="-3410383" y="2648320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8" name="Picture 16" descr="Картинки по запросу Беловежская пущ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8069" y="4357694"/>
            <a:ext cx="3567931" cy="2071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5012" name="Picture 20" descr="Картинки по запросу Беловежская пущ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8224" y="4357694"/>
            <a:ext cx="3703606" cy="22747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5006" name="Picture 14" descr="Картинки по запросу Беловежская пущ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38224" y="1571612"/>
            <a:ext cx="3571900" cy="23812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4452934" y="1857364"/>
            <a:ext cx="4192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/>
              <a:t>Передвигаться по заповеднику можно 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lum bright="46000" contrast="29000"/>
          </a:blip>
          <a:srcRect/>
          <a:stretch>
            <a:fillRect/>
          </a:stretch>
        </p:blipFill>
        <p:spPr bwMode="auto">
          <a:xfrm>
            <a:off x="4667248" y="4286256"/>
            <a:ext cx="1857388" cy="2452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314" name="Picture 2" descr="Веломаршруты, Беловежская пуща - отдых в Беларус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82024" y="2000240"/>
            <a:ext cx="1367106" cy="1214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4807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Картинки по запросу Беловежская пуща"/>
          <p:cNvPicPr>
            <a:picLocks noChangeAspect="1" noChangeArrowheads="1"/>
          </p:cNvPicPr>
          <p:nvPr/>
        </p:nvPicPr>
        <p:blipFill>
          <a:blip r:embed="rId3">
            <a:lum bright="28000"/>
          </a:blip>
          <a:srcRect/>
          <a:stretch>
            <a:fillRect/>
          </a:stretch>
        </p:blipFill>
        <p:spPr bwMode="auto">
          <a:xfrm>
            <a:off x="0" y="214290"/>
            <a:ext cx="9906000" cy="1285884"/>
          </a:xfrm>
          <a:prstGeom prst="rect">
            <a:avLst/>
          </a:prstGeom>
          <a:noFill/>
        </p:spPr>
      </p:pic>
      <p:pic>
        <p:nvPicPr>
          <p:cNvPr id="5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193296" y="760076"/>
            <a:ext cx="4000528" cy="1337319"/>
          </a:xfrm>
          <a:prstGeom prst="rect">
            <a:avLst/>
          </a:prstGeom>
          <a:noFill/>
        </p:spPr>
      </p:pic>
      <p:pic>
        <p:nvPicPr>
          <p:cNvPr id="6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193296" y="4760604"/>
            <a:ext cx="4000528" cy="1337319"/>
          </a:xfrm>
          <a:prstGeom prst="rect">
            <a:avLst/>
          </a:prstGeom>
          <a:noFill/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990600" y="21429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rebuchet MS" pitchFamily="34" charset="0"/>
              </a:rPr>
              <a:t>Национальный парк </a:t>
            </a:r>
            <a:br>
              <a:rPr lang="ru-RU" sz="3600" b="1" dirty="0" smtClean="0">
                <a:latin typeface="Trebuchet MS" pitchFamily="34" charset="0"/>
              </a:rPr>
            </a:br>
            <a:r>
              <a:rPr lang="ru-RU" sz="3600" b="1" dirty="0" smtClean="0">
                <a:latin typeface="Trebuchet MS" pitchFamily="34" charset="0"/>
              </a:rPr>
              <a:t>«Беловежская пуща»</a:t>
            </a:r>
            <a:endParaRPr lang="ru-RU" sz="2700" b="1" dirty="0" smtClean="0">
              <a:latin typeface="Trebuchet MS" pitchFamily="34" charset="0"/>
            </a:endParaRPr>
          </a:p>
        </p:txBody>
      </p:sp>
      <p:pic>
        <p:nvPicPr>
          <p:cNvPr id="82946" name="Picture 2" descr="Картинки по запросу Беловежская пущ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7048" y="1714488"/>
            <a:ext cx="3217852" cy="214314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38092" y="2165986"/>
            <a:ext cx="4953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rebuchet MS" pitchFamily="34" charset="0"/>
              </a:rPr>
              <a:t>Туристские объекты Пущи: вольеры с животными (зубры, лошади, кабаны), Поместье белорусского деда Мороза (работает круглый год, а не только зимой), Краеведческий музей Природы ,  Музей народного быта и др.</a:t>
            </a:r>
          </a:p>
        </p:txBody>
      </p:sp>
      <p:pic>
        <p:nvPicPr>
          <p:cNvPr id="87042" name="Picture 2" descr="Картинки по запросу Беловежская пущ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8092" y="4071942"/>
            <a:ext cx="2928958" cy="1949850"/>
          </a:xfrm>
          <a:prstGeom prst="rect">
            <a:avLst/>
          </a:prstGeom>
          <a:noFill/>
        </p:spPr>
      </p:pic>
      <p:pic>
        <p:nvPicPr>
          <p:cNvPr id="87044" name="Picture 4" descr="Картинки по запросу Беловежская пущ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59954" y="4071942"/>
            <a:ext cx="2900490" cy="192882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lum bright="13000" contrast="24000"/>
          </a:blip>
          <a:srcRect/>
          <a:stretch>
            <a:fillRect/>
          </a:stretch>
        </p:blipFill>
        <p:spPr bwMode="auto">
          <a:xfrm>
            <a:off x="2881298" y="4286256"/>
            <a:ext cx="2928958" cy="22831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3474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Картинки по запросу Беловежская пущ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439" y="1571612"/>
            <a:ext cx="7679517" cy="5119678"/>
          </a:xfrm>
          <a:prstGeom prst="rect">
            <a:avLst/>
          </a:prstGeom>
          <a:noFill/>
        </p:spPr>
      </p:pic>
      <p:pic>
        <p:nvPicPr>
          <p:cNvPr id="5" name="Picture 8" descr="Картинки по запросу Беловежская пуща"/>
          <p:cNvPicPr>
            <a:picLocks noChangeAspect="1" noChangeArrowheads="1"/>
          </p:cNvPicPr>
          <p:nvPr/>
        </p:nvPicPr>
        <p:blipFill>
          <a:blip r:embed="rId3">
            <a:lum bright="28000"/>
          </a:blip>
          <a:srcRect/>
          <a:stretch>
            <a:fillRect/>
          </a:stretch>
        </p:blipFill>
        <p:spPr bwMode="auto">
          <a:xfrm>
            <a:off x="0" y="214290"/>
            <a:ext cx="9906000" cy="1285884"/>
          </a:xfrm>
          <a:prstGeom prst="rect">
            <a:avLst/>
          </a:prstGeom>
          <a:noFill/>
        </p:spPr>
      </p:pic>
      <p:pic>
        <p:nvPicPr>
          <p:cNvPr id="6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193296" y="760076"/>
            <a:ext cx="4000528" cy="1337319"/>
          </a:xfrm>
          <a:prstGeom prst="rect">
            <a:avLst/>
          </a:prstGeom>
          <a:noFill/>
        </p:spPr>
      </p:pic>
      <p:pic>
        <p:nvPicPr>
          <p:cNvPr id="7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193296" y="4760604"/>
            <a:ext cx="4000528" cy="1337319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80968" y="21429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Национальный парк </a:t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«Беловежская пуща»</a:t>
            </a:r>
            <a:endParaRPr kumimoji="0" lang="ru-RU" sz="2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Картинки по запросу Беловежская пуща"/>
          <p:cNvPicPr>
            <a:picLocks noChangeAspect="1" noChangeArrowheads="1"/>
          </p:cNvPicPr>
          <p:nvPr/>
        </p:nvPicPr>
        <p:blipFill>
          <a:blip r:embed="rId2">
            <a:lum bright="28000"/>
          </a:blip>
          <a:srcRect/>
          <a:stretch>
            <a:fillRect/>
          </a:stretch>
        </p:blipFill>
        <p:spPr bwMode="auto">
          <a:xfrm>
            <a:off x="0" y="214290"/>
            <a:ext cx="9906000" cy="1285884"/>
          </a:xfrm>
          <a:prstGeom prst="rect">
            <a:avLst/>
          </a:prstGeom>
          <a:noFill/>
        </p:spPr>
      </p:pic>
      <p:pic>
        <p:nvPicPr>
          <p:cNvPr id="4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193296" y="760076"/>
            <a:ext cx="4000528" cy="1337319"/>
          </a:xfrm>
          <a:prstGeom prst="rect">
            <a:avLst/>
          </a:prstGeom>
          <a:noFill/>
        </p:spPr>
      </p:pic>
      <p:pic>
        <p:nvPicPr>
          <p:cNvPr id="5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193296" y="4760604"/>
            <a:ext cx="4000528" cy="133731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95348" y="349259"/>
            <a:ext cx="753862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600" b="1" dirty="0" smtClean="0">
                <a:latin typeface="Trebuchet MS" pitchFamily="34" charset="0"/>
              </a:rPr>
              <a:t>Национальный парк «Беловежская пуща»</a:t>
            </a:r>
          </a:p>
          <a:p>
            <a:pPr algn="ctr" fontAlgn="base"/>
            <a:r>
              <a:rPr lang="ru-RU" sz="2000" i="1" dirty="0" smtClean="0"/>
              <a:t>Музей народного быта и старинных промыслов</a:t>
            </a:r>
            <a:r>
              <a:rPr lang="ru-RU" sz="2000" i="1" dirty="0" smtClean="0">
                <a:latin typeface="Trebuchet MS" pitchFamily="34" charset="0"/>
              </a:rPr>
              <a:t> </a:t>
            </a:r>
            <a:endParaRPr lang="ru-RU" sz="2000" i="1" dirty="0">
              <a:latin typeface="Trebuchet MS" pitchFamily="34" charset="0"/>
            </a:endParaRPr>
          </a:p>
        </p:txBody>
      </p:sp>
      <p:pic>
        <p:nvPicPr>
          <p:cNvPr id="1026" name="Picture 2" descr="Z:\)) СОТРУДНИКИ ДЕПАРТАМЕНТА\Лахтионова\от Гайченко\Беловежская пуща\Этнографическая усадьба\DSC077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488" y="4857760"/>
            <a:ext cx="3026620" cy="1811983"/>
          </a:xfrm>
          <a:prstGeom prst="rect">
            <a:avLst/>
          </a:prstGeom>
          <a:noFill/>
        </p:spPr>
      </p:pic>
      <p:pic>
        <p:nvPicPr>
          <p:cNvPr id="1031" name="Picture 7" descr="Z:\)) СОТРУДНИКИ ДЕПАРТАМЕНТА\Лахтионова\от Гайченко\Беловежская пуща\Этнографическая усадьба\Беларусь 1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968" y="4857760"/>
            <a:ext cx="2738422" cy="1803783"/>
          </a:xfrm>
          <a:prstGeom prst="rect">
            <a:avLst/>
          </a:prstGeom>
          <a:noFill/>
        </p:spPr>
      </p:pic>
      <p:pic>
        <p:nvPicPr>
          <p:cNvPr id="1032" name="Picture 8" descr="Z:\)) СОТРУДНИКИ ДЕПАРТАМЕНТА\Лахтионова\от Гайченко\Беловежская пуща\Этнографическая усадьба\Беларусь 126.JPG"/>
          <p:cNvPicPr>
            <a:picLocks noChangeAspect="1" noChangeArrowheads="1"/>
          </p:cNvPicPr>
          <p:nvPr/>
        </p:nvPicPr>
        <p:blipFill>
          <a:blip r:embed="rId6" cstate="print"/>
          <a:srcRect t="5556" b="2778"/>
          <a:stretch>
            <a:fillRect/>
          </a:stretch>
        </p:blipFill>
        <p:spPr bwMode="auto">
          <a:xfrm>
            <a:off x="6453198" y="4286256"/>
            <a:ext cx="1928826" cy="2357454"/>
          </a:xfrm>
          <a:prstGeom prst="rect">
            <a:avLst/>
          </a:prstGeom>
          <a:noFill/>
        </p:spPr>
      </p:pic>
      <p:pic>
        <p:nvPicPr>
          <p:cNvPr id="1033" name="Picture 9" descr="Z:\)) СОТРУДНИКИ ДЕПАРТАМЕНТА\Лахтионова\от Гайченко\Беловежская пуща\Этнографическая усадьба\Беларусь 1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0968" y="2928934"/>
            <a:ext cx="2714644" cy="1821669"/>
          </a:xfrm>
          <a:prstGeom prst="rect">
            <a:avLst/>
          </a:prstGeom>
          <a:noFill/>
        </p:spPr>
      </p:pic>
      <p:pic>
        <p:nvPicPr>
          <p:cNvPr id="1029" name="Picture 5" descr="Z:\)) СОТРУДНИКИ ДЕПАРТАМЕНТА\Лахтионова\от Гайченко\Беловежская пуща\Этнографическая усадьба\Беларусь 119.JPG"/>
          <p:cNvPicPr>
            <a:picLocks noChangeAspect="1" noChangeArrowheads="1"/>
          </p:cNvPicPr>
          <p:nvPr/>
        </p:nvPicPr>
        <p:blipFill>
          <a:blip r:embed="rId8" cstate="print"/>
          <a:srcRect t="11167" b="2294"/>
          <a:stretch>
            <a:fillRect/>
          </a:stretch>
        </p:blipFill>
        <p:spPr bwMode="auto">
          <a:xfrm>
            <a:off x="6810388" y="1857364"/>
            <a:ext cx="1919272" cy="2214578"/>
          </a:xfrm>
          <a:prstGeom prst="rect">
            <a:avLst/>
          </a:prstGeom>
          <a:noFill/>
        </p:spPr>
      </p:pic>
      <p:pic>
        <p:nvPicPr>
          <p:cNvPr id="1030" name="Picture 6" descr="Z:\)) СОТРУДНИКИ ДЕПАРТАМЕНТА\Лахтионова\от Гайченко\Беловежская пуща\Этнографическая усадьба\Беларусь 122.JPG"/>
          <p:cNvPicPr>
            <a:picLocks noChangeAspect="1" noChangeArrowheads="1"/>
          </p:cNvPicPr>
          <p:nvPr/>
        </p:nvPicPr>
        <p:blipFill>
          <a:blip r:embed="rId9" cstate="print"/>
          <a:srcRect t="7937"/>
          <a:stretch>
            <a:fillRect/>
          </a:stretch>
        </p:blipFill>
        <p:spPr bwMode="auto">
          <a:xfrm>
            <a:off x="3309926" y="2928934"/>
            <a:ext cx="3026622" cy="178595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809728" y="4000504"/>
            <a:ext cx="3786214" cy="677108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500" dirty="0" smtClean="0">
                <a:solidFill>
                  <a:srgbClr val="C38E2F"/>
                </a:solidFill>
                <a:latin typeface="Trebuchet MS" pitchFamily="34" charset="0"/>
              </a:rPr>
              <a:t>т</a:t>
            </a:r>
          </a:p>
          <a:p>
            <a:pPr algn="ctr"/>
            <a:r>
              <a:rPr lang="ru-RU" sz="2400" dirty="0" smtClean="0">
                <a:latin typeface="Trebuchet MS" pitchFamily="34" charset="0"/>
              </a:rPr>
              <a:t>Оформление экспозиции</a:t>
            </a:r>
          </a:p>
          <a:p>
            <a:pPr algn="ctr"/>
            <a:r>
              <a:rPr lang="ru-RU" sz="800" dirty="0" smtClean="0">
                <a:solidFill>
                  <a:srgbClr val="C38E2F"/>
                </a:solidFill>
                <a:latin typeface="Trebuchet MS" pitchFamily="34" charset="0"/>
              </a:rPr>
              <a:t>т</a:t>
            </a:r>
            <a:endParaRPr lang="ru-RU" sz="700" dirty="0">
              <a:solidFill>
                <a:srgbClr val="C38E2F"/>
              </a:solidFill>
              <a:latin typeface="Trebuchet MS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6654" y="1785926"/>
            <a:ext cx="66437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В основу музейного комплекса легла старинная усадьба. Ее восстановили и наполнили элементами старинного интерьера, соответствующими XIX в. Отдельно производится знакомство с традициями самогоноварения, которым ранее славилась Беловежская пуща. 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Картинки по запросу Беловежская пуща"/>
          <p:cNvPicPr>
            <a:picLocks noChangeAspect="1" noChangeArrowheads="1"/>
          </p:cNvPicPr>
          <p:nvPr/>
        </p:nvPicPr>
        <p:blipFill>
          <a:blip r:embed="rId3">
            <a:lum bright="28000"/>
          </a:blip>
          <a:srcRect/>
          <a:stretch>
            <a:fillRect/>
          </a:stretch>
        </p:blipFill>
        <p:spPr bwMode="auto">
          <a:xfrm>
            <a:off x="0" y="214290"/>
            <a:ext cx="9906000" cy="1285884"/>
          </a:xfrm>
          <a:prstGeom prst="rect">
            <a:avLst/>
          </a:prstGeom>
          <a:noFill/>
        </p:spPr>
      </p:pic>
      <p:pic>
        <p:nvPicPr>
          <p:cNvPr id="4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193296" y="760076"/>
            <a:ext cx="4000528" cy="1337319"/>
          </a:xfrm>
          <a:prstGeom prst="rect">
            <a:avLst/>
          </a:prstGeom>
          <a:noFill/>
        </p:spPr>
      </p:pic>
      <p:pic>
        <p:nvPicPr>
          <p:cNvPr id="5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193296" y="4760604"/>
            <a:ext cx="4000528" cy="133731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95348" y="349259"/>
            <a:ext cx="753862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600" b="1" dirty="0" smtClean="0">
                <a:latin typeface="Trebuchet MS" pitchFamily="34" charset="0"/>
              </a:rPr>
              <a:t>Национальный парк «Беловежская пуща»</a:t>
            </a:r>
          </a:p>
          <a:p>
            <a:pPr algn="ctr" fontAlgn="base"/>
            <a:r>
              <a:rPr lang="ru-RU" sz="2000" i="1" dirty="0" smtClean="0"/>
              <a:t>Музей народного быта и старинных промыслов</a:t>
            </a:r>
            <a:r>
              <a:rPr lang="ru-RU" sz="2000" i="1" dirty="0" smtClean="0">
                <a:latin typeface="Trebuchet MS" pitchFamily="34" charset="0"/>
              </a:rPr>
              <a:t> </a:t>
            </a:r>
            <a:endParaRPr lang="ru-RU" sz="2000" i="1" dirty="0">
              <a:latin typeface="Trebuchet MS" pitchFamily="34" charset="0"/>
            </a:endParaRPr>
          </a:p>
        </p:txBody>
      </p:sp>
      <p:pic>
        <p:nvPicPr>
          <p:cNvPr id="1026" name="Picture 2" descr="Z:\)) СОТРУДНИКИ ДЕПАРТАМЕНТА\Лахтионова\от Гайченко\Беловежская пуща\Этнографическая усадьба\Беларусь 099.JPG"/>
          <p:cNvPicPr>
            <a:picLocks noChangeAspect="1" noChangeArrowheads="1"/>
          </p:cNvPicPr>
          <p:nvPr/>
        </p:nvPicPr>
        <p:blipFill>
          <a:blip r:embed="rId5" cstate="print"/>
          <a:srcRect l="6409" r="7051"/>
          <a:stretch>
            <a:fillRect/>
          </a:stretch>
        </p:blipFill>
        <p:spPr bwMode="auto">
          <a:xfrm>
            <a:off x="881034" y="1839503"/>
            <a:ext cx="2143157" cy="1857388"/>
          </a:xfrm>
          <a:prstGeom prst="rect">
            <a:avLst/>
          </a:prstGeom>
          <a:noFill/>
        </p:spPr>
      </p:pic>
      <p:pic>
        <p:nvPicPr>
          <p:cNvPr id="1027" name="Picture 3" descr="Z:\)) СОТРУДНИКИ ДЕПАРТАМЕНТА\Лахтионова\от Гайченко\Беловежская пуща\Этнографическая усадьба\Беларусь 0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1562" y="4339834"/>
            <a:ext cx="3000396" cy="2250297"/>
          </a:xfrm>
          <a:prstGeom prst="rect">
            <a:avLst/>
          </a:prstGeom>
          <a:noFill/>
        </p:spPr>
      </p:pic>
      <p:pic>
        <p:nvPicPr>
          <p:cNvPr id="1029" name="Picture 5" descr="Z:\)) СОТРУДНИКИ ДЕПАРТАМЕНТА\Лахтионова\от Гайченко\Беловежская пуща\Этнографическая усадьба\Беларусь 1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67381" y="1839503"/>
            <a:ext cx="2500330" cy="1875249"/>
          </a:xfrm>
          <a:prstGeom prst="rect">
            <a:avLst/>
          </a:prstGeom>
          <a:noFill/>
        </p:spPr>
      </p:pic>
      <p:pic>
        <p:nvPicPr>
          <p:cNvPr id="1030" name="Picture 6" descr="Z:\)) СОТРУДНИКИ ДЕПАРТАМЕНТА\Лахтионова\от Гайченко\Беловежская пуща\Этнографическая усадьба\Беларусь 1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19426" y="1839503"/>
            <a:ext cx="2463777" cy="1847833"/>
          </a:xfrm>
          <a:prstGeom prst="rect">
            <a:avLst/>
          </a:prstGeom>
          <a:noFill/>
        </p:spPr>
      </p:pic>
      <p:pic>
        <p:nvPicPr>
          <p:cNvPr id="1031" name="Picture 7" descr="Z:\)) СОТРУДНИКИ ДЕПАРТАМЕНТА\Лахтионова\от Гайченко\Беловежская пуща\Этнографическая усадьба\DSC0778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66786" y="4357694"/>
            <a:ext cx="3307851" cy="221457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666984" y="3823462"/>
            <a:ext cx="3786214" cy="677108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500" dirty="0" smtClean="0">
                <a:solidFill>
                  <a:srgbClr val="C38E2F"/>
                </a:solidFill>
                <a:latin typeface="Trebuchet MS" pitchFamily="34" charset="0"/>
              </a:rPr>
              <a:t>т</a:t>
            </a:r>
          </a:p>
          <a:p>
            <a:pPr algn="ctr"/>
            <a:r>
              <a:rPr lang="ru-RU" sz="2400" dirty="0" smtClean="0">
                <a:latin typeface="Trebuchet MS" pitchFamily="34" charset="0"/>
              </a:rPr>
              <a:t>Оформление территории</a:t>
            </a:r>
          </a:p>
          <a:p>
            <a:pPr algn="ctr"/>
            <a:r>
              <a:rPr lang="ru-RU" sz="800" dirty="0" smtClean="0">
                <a:solidFill>
                  <a:srgbClr val="C38E2F"/>
                </a:solidFill>
                <a:latin typeface="Trebuchet MS" pitchFamily="34" charset="0"/>
              </a:rPr>
              <a:t>т</a:t>
            </a:r>
            <a:endParaRPr lang="ru-RU" sz="700" dirty="0">
              <a:solidFill>
                <a:srgbClr val="C38E2F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Картинки по запросу Беловежская пуща"/>
          <p:cNvPicPr>
            <a:picLocks noChangeAspect="1" noChangeArrowheads="1"/>
          </p:cNvPicPr>
          <p:nvPr/>
        </p:nvPicPr>
        <p:blipFill>
          <a:blip r:embed="rId2">
            <a:lum bright="28000"/>
          </a:blip>
          <a:srcRect/>
          <a:stretch>
            <a:fillRect/>
          </a:stretch>
        </p:blipFill>
        <p:spPr bwMode="auto">
          <a:xfrm>
            <a:off x="0" y="214290"/>
            <a:ext cx="9906000" cy="1285884"/>
          </a:xfrm>
          <a:prstGeom prst="rect">
            <a:avLst/>
          </a:prstGeom>
          <a:noFill/>
        </p:spPr>
      </p:pic>
      <p:pic>
        <p:nvPicPr>
          <p:cNvPr id="2053" name="Picture 5" descr="Z:\)) СОТРУДНИКИ ДЕПАРТАМЕНТА\Лахтионова\от Гайченко\Беловежская пуща\Этнографическая усадьба\DSC077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32" y="1831993"/>
            <a:ext cx="2807930" cy="1879885"/>
          </a:xfrm>
          <a:prstGeom prst="rect">
            <a:avLst/>
          </a:prstGeom>
          <a:noFill/>
        </p:spPr>
      </p:pic>
      <p:pic>
        <p:nvPicPr>
          <p:cNvPr id="4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193296" y="760076"/>
            <a:ext cx="4000528" cy="1337319"/>
          </a:xfrm>
          <a:prstGeom prst="rect">
            <a:avLst/>
          </a:prstGeom>
          <a:noFill/>
        </p:spPr>
      </p:pic>
      <p:pic>
        <p:nvPicPr>
          <p:cNvPr id="5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193296" y="4760604"/>
            <a:ext cx="4000528" cy="133731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95348" y="349259"/>
            <a:ext cx="753862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600" b="1" dirty="0" smtClean="0">
                <a:latin typeface="Trebuchet MS" pitchFamily="34" charset="0"/>
              </a:rPr>
              <a:t>Национальный парк «Беловежская пуща»</a:t>
            </a:r>
          </a:p>
          <a:p>
            <a:pPr algn="ctr" fontAlgn="base"/>
            <a:r>
              <a:rPr lang="ru-RU" sz="2000" i="1" dirty="0" smtClean="0"/>
              <a:t>Музей народного быта и старинных промыслов</a:t>
            </a:r>
            <a:r>
              <a:rPr lang="ru-RU" sz="2000" i="1" dirty="0" smtClean="0">
                <a:latin typeface="Trebuchet MS" pitchFamily="34" charset="0"/>
              </a:rPr>
              <a:t> </a:t>
            </a:r>
            <a:endParaRPr lang="ru-RU" sz="2000" i="1" dirty="0">
              <a:latin typeface="Trebuchet MS" pitchFamily="34" charset="0"/>
            </a:endParaRPr>
          </a:p>
        </p:txBody>
      </p:sp>
      <p:pic>
        <p:nvPicPr>
          <p:cNvPr id="2050" name="Picture 2" descr="Z:\)) СОТРУДНИКИ ДЕПАРТАМЕНТА\Лахтионова\от Гайченко\Беловежская пуща\Этнографическая усадьба\Беларусь 0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392" y="3814397"/>
            <a:ext cx="3738588" cy="2803942"/>
          </a:xfrm>
          <a:prstGeom prst="rect">
            <a:avLst/>
          </a:prstGeom>
          <a:noFill/>
        </p:spPr>
      </p:pic>
      <p:pic>
        <p:nvPicPr>
          <p:cNvPr id="2051" name="Picture 3" descr="Z:\)) СОТРУДНИКИ ДЕПАРТАМЕНТА\Лахтионова\от Гайченко\Беловежская пуща\Этнографическая усадьба\Беларусь 1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7248" y="3832257"/>
            <a:ext cx="3748604" cy="2811453"/>
          </a:xfrm>
          <a:prstGeom prst="rect">
            <a:avLst/>
          </a:prstGeom>
          <a:noFill/>
        </p:spPr>
      </p:pic>
      <p:pic>
        <p:nvPicPr>
          <p:cNvPr id="2052" name="Picture 4" descr="Z:\)) СОТРУДНИКИ ДЕПАРТАМЕНТА\Лахтионова\от Гайченко\Беловежская пуща\Этнографическая усадьба\DSC077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95942" y="1824122"/>
            <a:ext cx="2786082" cy="186525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452670" y="3617943"/>
            <a:ext cx="4429156" cy="661720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500" dirty="0" smtClean="0">
                <a:solidFill>
                  <a:srgbClr val="C38E2F"/>
                </a:solidFill>
                <a:latin typeface="Trebuchet MS" pitchFamily="34" charset="0"/>
              </a:rPr>
              <a:t>т</a:t>
            </a:r>
          </a:p>
          <a:p>
            <a:pPr algn="ctr"/>
            <a:r>
              <a:rPr lang="ru-RU" sz="2400" dirty="0" smtClean="0">
                <a:latin typeface="Trebuchet MS" pitchFamily="34" charset="0"/>
              </a:rPr>
              <a:t>Декоративные элементы</a:t>
            </a:r>
          </a:p>
          <a:p>
            <a:pPr algn="ctr"/>
            <a:r>
              <a:rPr lang="ru-RU" sz="800" dirty="0" smtClean="0">
                <a:solidFill>
                  <a:srgbClr val="C38E2F"/>
                </a:solidFill>
                <a:latin typeface="Trebuchet MS" pitchFamily="34" charset="0"/>
              </a:rPr>
              <a:t>т</a:t>
            </a:r>
            <a:endParaRPr lang="ru-RU" sz="700" dirty="0">
              <a:solidFill>
                <a:srgbClr val="C38E2F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951212">
            <a:off x="-2444846" y="252077"/>
            <a:ext cx="8915400" cy="1950070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Trebuchet MS" pitchFamily="34" charset="0"/>
              </a:rPr>
              <a:t>Усадьба </a:t>
            </a:r>
            <a:r>
              <a:rPr lang="ru-RU" sz="4000" b="1" dirty="0" smtClean="0">
                <a:latin typeface="Trebuchet MS" pitchFamily="34" charset="0"/>
              </a:rPr>
              <a:t/>
            </a:r>
            <a:br>
              <a:rPr lang="ru-RU" sz="4000" b="1" dirty="0" smtClean="0">
                <a:latin typeface="Trebuchet MS" pitchFamily="34" charset="0"/>
              </a:rPr>
            </a:br>
            <a:r>
              <a:rPr lang="ru-RU" sz="4000" b="1" dirty="0" smtClean="0">
                <a:latin typeface="Trebuchet MS" pitchFamily="34" charset="0"/>
              </a:rPr>
              <a:t>«</a:t>
            </a:r>
            <a:r>
              <a:rPr lang="ru-RU" sz="4000" b="1" dirty="0" err="1">
                <a:latin typeface="Trebuchet MS" pitchFamily="34" charset="0"/>
              </a:rPr>
              <a:t>Прилукоморье</a:t>
            </a:r>
            <a:r>
              <a:rPr lang="ru-RU" sz="4000" b="1" dirty="0">
                <a:latin typeface="Trebuchet MS" pitchFamily="34" charset="0"/>
              </a:rPr>
              <a:t>»</a:t>
            </a:r>
            <a:r>
              <a:rPr lang="ru-RU" sz="4000" dirty="0">
                <a:latin typeface="Trebuchet MS" pitchFamily="34" charset="0"/>
              </a:rPr>
              <a:t/>
            </a:r>
            <a:br>
              <a:rPr lang="ru-RU" sz="4000" dirty="0">
                <a:latin typeface="Trebuchet MS" pitchFamily="34" charset="0"/>
              </a:rPr>
            </a:br>
            <a:endParaRPr lang="ru-RU" sz="4000" dirty="0">
              <a:latin typeface="Trebuchet MS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4215" y="1988840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rebuchet MS" pitchFamily="34" charset="0"/>
              </a:rPr>
              <a:t>В гостевом доме</a:t>
            </a:r>
            <a:endParaRPr lang="ru-RU" sz="2800" dirty="0">
              <a:latin typeface="Trebuchet MS" pitchFamily="34" charset="0"/>
            </a:endParaRPr>
          </a:p>
        </p:txBody>
      </p:sp>
      <p:pic>
        <p:nvPicPr>
          <p:cNvPr id="8" name="Рисунок 7" descr="http://t-ec.bstatic.com/images/hotel/840x460/448/4486668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7056" y="1124064"/>
            <a:ext cx="3739847" cy="266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s-ec.bstatic.com/images/hotel/840x460/448/4486663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5983" y="4005064"/>
            <a:ext cx="4050500" cy="251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lip_image03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0632" y="3140968"/>
            <a:ext cx="2376264" cy="337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3" t="1815" r="215" b="21735"/>
          <a:stretch/>
        </p:blipFill>
        <p:spPr bwMode="auto">
          <a:xfrm rot="19883543">
            <a:off x="-933157" y="1097561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010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Картинки по запросу Беловежская пуща"/>
          <p:cNvPicPr>
            <a:picLocks noChangeAspect="1" noChangeArrowheads="1"/>
          </p:cNvPicPr>
          <p:nvPr/>
        </p:nvPicPr>
        <p:blipFill>
          <a:blip r:embed="rId2">
            <a:lum bright="28000"/>
          </a:blip>
          <a:srcRect/>
          <a:stretch>
            <a:fillRect/>
          </a:stretch>
        </p:blipFill>
        <p:spPr bwMode="auto">
          <a:xfrm>
            <a:off x="0" y="214290"/>
            <a:ext cx="9906000" cy="1285884"/>
          </a:xfrm>
          <a:prstGeom prst="rect">
            <a:avLst/>
          </a:prstGeom>
          <a:noFill/>
        </p:spPr>
      </p:pic>
      <p:pic>
        <p:nvPicPr>
          <p:cNvPr id="4098" name="Picture 2" descr="C:\Users\gks.CCT\Desktop\Ксения\Презентации\Итог Беларусь\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7314" y="3500438"/>
            <a:ext cx="3095647" cy="2321735"/>
          </a:xfrm>
          <a:prstGeom prst="rect">
            <a:avLst/>
          </a:prstGeom>
          <a:noFill/>
        </p:spPr>
      </p:pic>
      <p:pic>
        <p:nvPicPr>
          <p:cNvPr id="4099" name="Picture 3" descr="C:\Users\gks.CCT\Desktop\Ксения\Презентации\Итог Беларусь\5f6b43b111cc1043746af2f780b1fe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472" y="3500438"/>
            <a:ext cx="3214710" cy="2411033"/>
          </a:xfrm>
          <a:prstGeom prst="rect">
            <a:avLst/>
          </a:prstGeom>
          <a:noFill/>
        </p:spPr>
      </p:pic>
      <p:pic>
        <p:nvPicPr>
          <p:cNvPr id="8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193296" y="760076"/>
            <a:ext cx="4000528" cy="1337319"/>
          </a:xfrm>
          <a:prstGeom prst="rect">
            <a:avLst/>
          </a:prstGeom>
          <a:noFill/>
        </p:spPr>
      </p:pic>
      <p:pic>
        <p:nvPicPr>
          <p:cNvPr id="9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193296" y="4760604"/>
            <a:ext cx="4000528" cy="133731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309662" y="285728"/>
            <a:ext cx="753862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600" b="1" dirty="0" smtClean="0">
                <a:latin typeface="Trebuchet MS" pitchFamily="34" charset="0"/>
              </a:rPr>
              <a:t>Национальный парк «Беловежская пуща»</a:t>
            </a:r>
          </a:p>
          <a:p>
            <a:pPr algn="ctr" fontAlgn="base"/>
            <a:r>
              <a:rPr lang="ru-RU" sz="2000" i="1" dirty="0" smtClean="0"/>
              <a:t>Поместье Деда Мороза</a:t>
            </a:r>
            <a:endParaRPr lang="ru-RU" sz="2000" i="1" dirty="0">
              <a:latin typeface="Trebuchet MS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5282" y="5996226"/>
            <a:ext cx="79533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</a:rPr>
              <a:t>Деревянные домики и оригинальные скульптуры волшебных персонажей, украшенные ажурной резьбой, а также интерактивные программы – все это создаёт сказочную атмосферу в Поместье Деда Мороза.  </a:t>
            </a:r>
            <a:endParaRPr lang="ru-RU" sz="1600" dirty="0">
              <a:latin typeface="Trebuchet MS" pitchFamily="34" charset="0"/>
            </a:endParaRPr>
          </a:p>
        </p:txBody>
      </p:sp>
      <p:pic>
        <p:nvPicPr>
          <p:cNvPr id="2" name="Picture 2" descr="Картинки по запросу Беловежская пущ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3910" y="1714488"/>
            <a:ext cx="7275517" cy="1643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Велосипедный маршрут Большое путешествие, беседки  - Беловежская пущ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8818" y="4143380"/>
            <a:ext cx="3000396" cy="2000264"/>
          </a:xfrm>
          <a:prstGeom prst="rect">
            <a:avLst/>
          </a:prstGeom>
          <a:noFill/>
        </p:spPr>
      </p:pic>
      <p:pic>
        <p:nvPicPr>
          <p:cNvPr id="2" name="Picture 2" descr="Велосипедный маршрут Большое путешествие, кафе  - Беловежская пущ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595942" y="1857364"/>
            <a:ext cx="3071834" cy="2047889"/>
          </a:xfrm>
          <a:prstGeom prst="rect">
            <a:avLst/>
          </a:prstGeom>
          <a:noFill/>
        </p:spPr>
      </p:pic>
      <p:pic>
        <p:nvPicPr>
          <p:cNvPr id="11" name="Picture 8" descr="Картинки по запросу Беловежская пуща"/>
          <p:cNvPicPr>
            <a:picLocks noChangeAspect="1" noChangeArrowheads="1"/>
          </p:cNvPicPr>
          <p:nvPr/>
        </p:nvPicPr>
        <p:blipFill>
          <a:blip r:embed="rId4">
            <a:lum bright="28000"/>
          </a:blip>
          <a:srcRect/>
          <a:stretch>
            <a:fillRect/>
          </a:stretch>
        </p:blipFill>
        <p:spPr bwMode="auto">
          <a:xfrm>
            <a:off x="0" y="214290"/>
            <a:ext cx="9906000" cy="1285884"/>
          </a:xfrm>
          <a:prstGeom prst="rect">
            <a:avLst/>
          </a:prstGeom>
          <a:noFill/>
        </p:spPr>
      </p:pic>
      <p:pic>
        <p:nvPicPr>
          <p:cNvPr id="14" name="Picture 7" descr="Z:\)) СОТРУДНИКИ ДЕПАРТАМЕНТА\Лахтионова\от Гайченко\Беловежская пуща\Поместье Деда Мороза\Беларусь 1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844" y="3143248"/>
            <a:ext cx="2250315" cy="3000420"/>
          </a:xfrm>
          <a:prstGeom prst="rect">
            <a:avLst/>
          </a:prstGeom>
          <a:noFill/>
        </p:spPr>
      </p:pic>
      <p:pic>
        <p:nvPicPr>
          <p:cNvPr id="3078" name="Picture 6" descr="Z:\)) СОТРУДНИКИ ДЕПАРТАМЕНТА\Лахтионова\от Гайченко\Беловежская пуща\Поместье Деда Мороза\Беларусь 1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33673" y="4071942"/>
            <a:ext cx="2762269" cy="207170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309662" y="285728"/>
            <a:ext cx="753862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600" b="1" dirty="0" smtClean="0">
                <a:latin typeface="Trebuchet MS" pitchFamily="34" charset="0"/>
              </a:rPr>
              <a:t>Национальный парк «Беловежская пуща»</a:t>
            </a:r>
          </a:p>
          <a:p>
            <a:pPr algn="ctr" fontAlgn="base"/>
            <a:r>
              <a:rPr lang="ru-RU" sz="2000" i="1" dirty="0" smtClean="0"/>
              <a:t>Поместье Деда Мороза</a:t>
            </a:r>
            <a:endParaRPr lang="ru-RU" sz="2000" i="1" dirty="0">
              <a:latin typeface="Trebuchet MS" pitchFamily="34" charset="0"/>
            </a:endParaRPr>
          </a:p>
        </p:txBody>
      </p:sp>
      <p:pic>
        <p:nvPicPr>
          <p:cNvPr id="3074" name="Picture 2" descr="Z:\)) СОТРУДНИКИ ДЕПАРТАМЕНТА\Лахтионова\от Гайченко\Беловежская пуща\Поместье Деда Мороза\DSC078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8356" y="1785926"/>
            <a:ext cx="3286148" cy="2200049"/>
          </a:xfrm>
          <a:prstGeom prst="rect">
            <a:avLst/>
          </a:prstGeom>
          <a:noFill/>
        </p:spPr>
      </p:pic>
      <p:pic>
        <p:nvPicPr>
          <p:cNvPr id="12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400000">
            <a:off x="7193296" y="760076"/>
            <a:ext cx="4000528" cy="1337319"/>
          </a:xfrm>
          <a:prstGeom prst="rect">
            <a:avLst/>
          </a:prstGeom>
          <a:noFill/>
        </p:spPr>
      </p:pic>
      <p:pic>
        <p:nvPicPr>
          <p:cNvPr id="13" name="Picture 2" descr="C:\Users\gks.CCT\Desktop\Ксения\Презентации\Итог Беларусь\17629868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400000">
            <a:off x="7193296" y="4760604"/>
            <a:ext cx="4000528" cy="1337319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3452802" y="3714752"/>
            <a:ext cx="4429156" cy="60016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500" dirty="0" smtClean="0">
                <a:solidFill>
                  <a:srgbClr val="C38E2F"/>
                </a:solidFill>
                <a:latin typeface="Trebuchet MS" pitchFamily="34" charset="0"/>
              </a:rPr>
              <a:t>т</a:t>
            </a:r>
          </a:p>
          <a:p>
            <a:pPr algn="ctr"/>
            <a:r>
              <a:rPr lang="ru-RU" sz="2000" dirty="0" smtClean="0">
                <a:latin typeface="Trebuchet MS" pitchFamily="34" charset="0"/>
              </a:rPr>
              <a:t>Примеры обустройства территории</a:t>
            </a:r>
          </a:p>
          <a:p>
            <a:pPr algn="ctr"/>
            <a:r>
              <a:rPr lang="ru-RU" sz="800" dirty="0" smtClean="0">
                <a:solidFill>
                  <a:srgbClr val="C38E2F"/>
                </a:solidFill>
                <a:latin typeface="Trebuchet MS" pitchFamily="34" charset="0"/>
              </a:rPr>
              <a:t>т</a:t>
            </a:r>
            <a:endParaRPr lang="ru-RU" sz="700" dirty="0">
              <a:solidFill>
                <a:srgbClr val="C38E2F"/>
              </a:solidFill>
              <a:latin typeface="Trebuchet MS" pitchFamily="34" charset="0"/>
            </a:endParaRPr>
          </a:p>
        </p:txBody>
      </p:sp>
      <p:pic>
        <p:nvPicPr>
          <p:cNvPr id="15" name="Picture 2" descr="Велосипедный маршрут Большое путешествие, схема поместья Деда Мороза  - Беловежская пуща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9530" y="500042"/>
            <a:ext cx="1828271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Картинки по запросу Беловежская пуща"/>
          <p:cNvPicPr>
            <a:picLocks noChangeAspect="1" noChangeArrowheads="1"/>
          </p:cNvPicPr>
          <p:nvPr/>
        </p:nvPicPr>
        <p:blipFill>
          <a:blip r:embed="rId2">
            <a:lum bright="28000"/>
          </a:blip>
          <a:srcRect/>
          <a:stretch>
            <a:fillRect/>
          </a:stretch>
        </p:blipFill>
        <p:spPr bwMode="auto">
          <a:xfrm>
            <a:off x="0" y="214290"/>
            <a:ext cx="9906000" cy="1285884"/>
          </a:xfrm>
          <a:prstGeom prst="rect">
            <a:avLst/>
          </a:prstGeom>
          <a:noFill/>
        </p:spPr>
      </p:pic>
      <p:pic>
        <p:nvPicPr>
          <p:cNvPr id="4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63" t="1815" r="215" b="21735"/>
          <a:stretch/>
        </p:blipFill>
        <p:spPr bwMode="auto">
          <a:xfrm rot="16200000">
            <a:off x="-3410383" y="2648320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09662" y="349259"/>
            <a:ext cx="753862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600" b="1" dirty="0" smtClean="0">
                <a:latin typeface="Trebuchet MS" pitchFamily="34" charset="0"/>
              </a:rPr>
              <a:t>Национальный парк «Беловежская пуща»</a:t>
            </a:r>
          </a:p>
          <a:p>
            <a:pPr algn="ctr" fontAlgn="base"/>
            <a:r>
              <a:rPr lang="ru-RU" sz="2000" i="1" dirty="0" smtClean="0"/>
              <a:t>Музей природы</a:t>
            </a:r>
            <a:endParaRPr lang="ru-RU" sz="2000" i="1" dirty="0">
              <a:latin typeface="Trebuchet MS" pitchFamily="34" charset="0"/>
            </a:endParaRPr>
          </a:p>
        </p:txBody>
      </p:sp>
      <p:pic>
        <p:nvPicPr>
          <p:cNvPr id="5122" name="Picture 2" descr="Z:\)) СОТРУДНИКИ ДЕПАРТАМЕНТА\Лахтионова\от Гайченко\Беловежская пуща\Музей природы\Беларусь 2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5" y="1769315"/>
            <a:ext cx="3070169" cy="2302627"/>
          </a:xfrm>
          <a:prstGeom prst="rect">
            <a:avLst/>
          </a:prstGeom>
          <a:noFill/>
        </p:spPr>
      </p:pic>
      <p:pic>
        <p:nvPicPr>
          <p:cNvPr id="5123" name="Picture 3" descr="Z:\)) СОТРУДНИКИ ДЕПАРТАМЕНТА\Лахтионова\от Гайченко\Беловежская пуща\Музей природы\Беларусь 198.JPG"/>
          <p:cNvPicPr>
            <a:picLocks noChangeAspect="1" noChangeArrowheads="1"/>
          </p:cNvPicPr>
          <p:nvPr/>
        </p:nvPicPr>
        <p:blipFill>
          <a:blip r:embed="rId5" cstate="print"/>
          <a:srcRect l="3087" t="17284" r="8024"/>
          <a:stretch>
            <a:fillRect/>
          </a:stretch>
        </p:blipFill>
        <p:spPr bwMode="auto">
          <a:xfrm>
            <a:off x="6453198" y="4329416"/>
            <a:ext cx="3071834" cy="21438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Z:\)) СОТРУДНИКИ ДЕПАРТАМЕНТА\Лахтионова\от Гайченко\Беловежская пуща\Музей природы\DSC078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52538" y="1785926"/>
            <a:ext cx="2343529" cy="3500462"/>
          </a:xfrm>
          <a:prstGeom prst="rect">
            <a:avLst/>
          </a:prstGeom>
          <a:noFill/>
        </p:spPr>
      </p:pic>
      <p:pic>
        <p:nvPicPr>
          <p:cNvPr id="5125" name="Picture 5" descr="Z:\)) СОТРУДНИКИ ДЕПАРТАМЕНТА\Лахтионова\от Гайченко\Беловежская пуща\Музей природы\DSC07844.JPG"/>
          <p:cNvPicPr>
            <a:picLocks noChangeAspect="1" noChangeArrowheads="1"/>
          </p:cNvPicPr>
          <p:nvPr/>
        </p:nvPicPr>
        <p:blipFill>
          <a:blip r:embed="rId7" cstate="print"/>
          <a:srcRect r="2454"/>
          <a:stretch>
            <a:fillRect/>
          </a:stretch>
        </p:blipFill>
        <p:spPr bwMode="auto">
          <a:xfrm>
            <a:off x="3881430" y="1785926"/>
            <a:ext cx="2286016" cy="350046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738290" y="5357826"/>
            <a:ext cx="4143404" cy="60016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500" dirty="0" smtClean="0">
                <a:solidFill>
                  <a:srgbClr val="C38E2F"/>
                </a:solidFill>
                <a:latin typeface="Trebuchet MS" pitchFamily="34" charset="0"/>
              </a:rPr>
              <a:t>т</a:t>
            </a:r>
          </a:p>
          <a:p>
            <a:pPr algn="ctr"/>
            <a:r>
              <a:rPr lang="ru-RU" sz="2000" dirty="0" smtClean="0">
                <a:latin typeface="Trebuchet MS" pitchFamily="34" charset="0"/>
              </a:rPr>
              <a:t>Оформление экспозиции</a:t>
            </a:r>
          </a:p>
          <a:p>
            <a:pPr algn="ctr"/>
            <a:r>
              <a:rPr lang="ru-RU" sz="800" dirty="0" smtClean="0">
                <a:solidFill>
                  <a:srgbClr val="C38E2F"/>
                </a:solidFill>
                <a:latin typeface="Trebuchet MS" pitchFamily="34" charset="0"/>
              </a:rPr>
              <a:t>т</a:t>
            </a:r>
            <a:endParaRPr lang="ru-RU" sz="700" dirty="0">
              <a:solidFill>
                <a:srgbClr val="C38E2F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Картинки по запросу Беловежская пуща"/>
          <p:cNvPicPr>
            <a:picLocks noChangeAspect="1" noChangeArrowheads="1"/>
          </p:cNvPicPr>
          <p:nvPr/>
        </p:nvPicPr>
        <p:blipFill>
          <a:blip r:embed="rId2">
            <a:lum bright="28000"/>
          </a:blip>
          <a:srcRect/>
          <a:stretch>
            <a:fillRect/>
          </a:stretch>
        </p:blipFill>
        <p:spPr bwMode="auto">
          <a:xfrm>
            <a:off x="0" y="214290"/>
            <a:ext cx="9906000" cy="1285884"/>
          </a:xfrm>
          <a:prstGeom prst="rect">
            <a:avLst/>
          </a:prstGeom>
          <a:noFill/>
        </p:spPr>
      </p:pic>
      <p:pic>
        <p:nvPicPr>
          <p:cNvPr id="4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63" t="1815" r="215" b="21735"/>
          <a:stretch/>
        </p:blipFill>
        <p:spPr bwMode="auto">
          <a:xfrm rot="16200000">
            <a:off x="-3410383" y="2648320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09662" y="349259"/>
            <a:ext cx="753862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600" b="1" dirty="0" smtClean="0">
                <a:latin typeface="Trebuchet MS" pitchFamily="34" charset="0"/>
              </a:rPr>
              <a:t>Национальный парк «Беловежская пуща»</a:t>
            </a:r>
          </a:p>
          <a:p>
            <a:pPr algn="ctr" fontAlgn="base"/>
            <a:r>
              <a:rPr lang="ru-RU" sz="2000" i="1" dirty="0" smtClean="0"/>
              <a:t>Дуб-Патриарх</a:t>
            </a:r>
            <a:endParaRPr lang="ru-RU" sz="2000" i="1" dirty="0">
              <a:latin typeface="Trebuchet MS" pitchFamily="34" charset="0"/>
            </a:endParaRPr>
          </a:p>
        </p:txBody>
      </p:sp>
      <p:pic>
        <p:nvPicPr>
          <p:cNvPr id="6146" name="Picture 2" descr="C:\Users\gks.CCT\Desktop\Ксения\Презентации\Итог Беларусь\caption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3975" y="1857363"/>
            <a:ext cx="4175327" cy="2786081"/>
          </a:xfrm>
          <a:prstGeom prst="rect">
            <a:avLst/>
          </a:prstGeom>
          <a:noFill/>
        </p:spPr>
      </p:pic>
      <p:pic>
        <p:nvPicPr>
          <p:cNvPr id="6148" name="Picture 4" descr="C:\Users\gks.CCT\Desktop\Ксения\Презентации\Итог Беларусь\push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0322" y="4786322"/>
            <a:ext cx="2786082" cy="1813813"/>
          </a:xfrm>
          <a:prstGeom prst="rect">
            <a:avLst/>
          </a:prstGeom>
          <a:noFill/>
        </p:spPr>
      </p:pic>
      <p:pic>
        <p:nvPicPr>
          <p:cNvPr id="6149" name="Picture 5" descr="Z:\)) СОТРУДНИКИ ДЕПАРТАМЕНТА\Лахтионова\от Гайченко\Беловежская пуща\Дуб-патриарх\Беларусь 1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81694" y="1857364"/>
            <a:ext cx="3714776" cy="2786082"/>
          </a:xfrm>
          <a:prstGeom prst="rect">
            <a:avLst/>
          </a:prstGeom>
          <a:noFill/>
        </p:spPr>
      </p:pic>
      <p:pic>
        <p:nvPicPr>
          <p:cNvPr id="1026" name="Picture 2" descr="http://www.att.by/images/naz/pusha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09794" y="4786322"/>
            <a:ext cx="2857520" cy="19022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gks.CCT\Desktop\Ксения\Презентации\Итог Беларусь\bel_pattern2_simple.jpg"/>
          <p:cNvPicPr>
            <a:picLocks noChangeAspect="1" noChangeArrowheads="1"/>
          </p:cNvPicPr>
          <p:nvPr/>
        </p:nvPicPr>
        <p:blipFill>
          <a:blip r:embed="rId3"/>
          <a:srcRect l="14925" t="35546" r="16418" b="34251"/>
          <a:stretch>
            <a:fillRect/>
          </a:stretch>
        </p:blipFill>
        <p:spPr bwMode="auto">
          <a:xfrm>
            <a:off x="23778" y="5894250"/>
            <a:ext cx="3286148" cy="963750"/>
          </a:xfrm>
          <a:prstGeom prst="rect">
            <a:avLst/>
          </a:prstGeom>
          <a:noFill/>
        </p:spPr>
      </p:pic>
      <p:pic>
        <p:nvPicPr>
          <p:cNvPr id="8" name="Picture 2" descr="C:\Users\gks.CCT\Desktop\Ксения\Презентации\Итог Беларусь\bel_pattern2_simple.jpg"/>
          <p:cNvPicPr>
            <a:picLocks noChangeAspect="1" noChangeArrowheads="1"/>
          </p:cNvPicPr>
          <p:nvPr/>
        </p:nvPicPr>
        <p:blipFill>
          <a:blip r:embed="rId3"/>
          <a:srcRect l="14925" t="35546" r="16418" b="34251"/>
          <a:stretch>
            <a:fillRect/>
          </a:stretch>
        </p:blipFill>
        <p:spPr bwMode="auto">
          <a:xfrm>
            <a:off x="3309926" y="5894250"/>
            <a:ext cx="3286148" cy="963750"/>
          </a:xfrm>
          <a:prstGeom prst="rect">
            <a:avLst/>
          </a:prstGeom>
          <a:noFill/>
        </p:spPr>
      </p:pic>
      <p:pic>
        <p:nvPicPr>
          <p:cNvPr id="9" name="Picture 2" descr="C:\Users\gks.CCT\Desktop\Ксения\Презентации\Итог Беларусь\bel_pattern2_simple.jpg"/>
          <p:cNvPicPr>
            <a:picLocks noChangeAspect="1" noChangeArrowheads="1"/>
          </p:cNvPicPr>
          <p:nvPr/>
        </p:nvPicPr>
        <p:blipFill>
          <a:blip r:embed="rId3"/>
          <a:srcRect l="14925" t="35546" r="16418" b="34251"/>
          <a:stretch>
            <a:fillRect/>
          </a:stretch>
        </p:blipFill>
        <p:spPr bwMode="auto">
          <a:xfrm>
            <a:off x="6596074" y="5894250"/>
            <a:ext cx="3286148" cy="963750"/>
          </a:xfrm>
          <a:prstGeom prst="rect">
            <a:avLst/>
          </a:prstGeom>
          <a:noFill/>
        </p:spPr>
      </p:pic>
      <p:pic>
        <p:nvPicPr>
          <p:cNvPr id="13" name="Picture 2" descr="C:\Users\gks.CCT\Desktop\Ксения\Презентации\Итог Беларусь\bel_pattern2_simple.jpg"/>
          <p:cNvPicPr>
            <a:picLocks noChangeAspect="1" noChangeArrowheads="1"/>
          </p:cNvPicPr>
          <p:nvPr/>
        </p:nvPicPr>
        <p:blipFill>
          <a:blip r:embed="rId3"/>
          <a:srcRect l="14925" t="35546" r="16418" b="34251"/>
          <a:stretch>
            <a:fillRect/>
          </a:stretch>
        </p:blipFill>
        <p:spPr bwMode="auto">
          <a:xfrm>
            <a:off x="23778" y="-24"/>
            <a:ext cx="3286148" cy="963750"/>
          </a:xfrm>
          <a:prstGeom prst="rect">
            <a:avLst/>
          </a:prstGeom>
          <a:noFill/>
        </p:spPr>
      </p:pic>
      <p:pic>
        <p:nvPicPr>
          <p:cNvPr id="14" name="Picture 2" descr="C:\Users\gks.CCT\Desktop\Ксения\Презентации\Итог Беларусь\bel_pattern2_simple.jpg"/>
          <p:cNvPicPr>
            <a:picLocks noChangeAspect="1" noChangeArrowheads="1"/>
          </p:cNvPicPr>
          <p:nvPr/>
        </p:nvPicPr>
        <p:blipFill>
          <a:blip r:embed="rId3"/>
          <a:srcRect l="14925" t="35546" r="16418" b="34251"/>
          <a:stretch>
            <a:fillRect/>
          </a:stretch>
        </p:blipFill>
        <p:spPr bwMode="auto">
          <a:xfrm>
            <a:off x="3309926" y="-24"/>
            <a:ext cx="3286148" cy="963750"/>
          </a:xfrm>
          <a:prstGeom prst="rect">
            <a:avLst/>
          </a:prstGeom>
          <a:noFill/>
        </p:spPr>
      </p:pic>
      <p:pic>
        <p:nvPicPr>
          <p:cNvPr id="15" name="Picture 2" descr="C:\Users\gks.CCT\Desktop\Ксения\Презентации\Итог Беларусь\bel_pattern2_simple.jpg"/>
          <p:cNvPicPr>
            <a:picLocks noChangeAspect="1" noChangeArrowheads="1"/>
          </p:cNvPicPr>
          <p:nvPr/>
        </p:nvPicPr>
        <p:blipFill>
          <a:blip r:embed="rId3"/>
          <a:srcRect l="14925" t="35546" r="16418" b="34251"/>
          <a:stretch>
            <a:fillRect/>
          </a:stretch>
        </p:blipFill>
        <p:spPr bwMode="auto">
          <a:xfrm>
            <a:off x="6596074" y="-24"/>
            <a:ext cx="3286148" cy="963750"/>
          </a:xfrm>
          <a:prstGeom prst="rect">
            <a:avLst/>
          </a:prstGeom>
          <a:noFill/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452406" y="1071546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ru-RU" sz="3700" b="1" dirty="0" err="1">
                <a:latin typeface="Trebuchet MS" pitchFamily="34" charset="0"/>
                <a:ea typeface="+mj-ea"/>
                <a:cs typeface="+mj-cs"/>
              </a:rPr>
              <a:t>Воложинский</a:t>
            </a:r>
            <a:r>
              <a:rPr lang="ru-RU" sz="3700" b="1" dirty="0">
                <a:latin typeface="Trebuchet MS" pitchFamily="34" charset="0"/>
                <a:ea typeface="+mj-ea"/>
                <a:cs typeface="+mj-cs"/>
              </a:rPr>
              <a:t> район Минской области</a:t>
            </a:r>
            <a:endParaRPr lang="ru-RU" sz="4000" b="1" i="1" dirty="0" smtClean="0"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17" name="Рисунок 16" descr="Картинки по запросу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758" y="2430570"/>
            <a:ext cx="2754188" cy="223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169850" y="1989415"/>
            <a:ext cx="646367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rebuchet MS" pitchFamily="34" charset="0"/>
              </a:rPr>
              <a:t>Административная единица на западе Минской области Республики Беларусь. Площадь 1916,78 км². Административный центр - город </a:t>
            </a:r>
            <a:r>
              <a:rPr lang="ru-RU" sz="1600" dirty="0" err="1">
                <a:latin typeface="Trebuchet MS" pitchFamily="34" charset="0"/>
              </a:rPr>
              <a:t>Воложин</a:t>
            </a:r>
            <a:r>
              <a:rPr lang="ru-RU" sz="1600" dirty="0">
                <a:latin typeface="Trebuchet MS" pitchFamily="34" charset="0"/>
              </a:rPr>
              <a:t>. </a:t>
            </a:r>
          </a:p>
          <a:p>
            <a:r>
              <a:rPr lang="ru-RU" sz="1600" dirty="0">
                <a:latin typeface="Trebuchet MS" pitchFamily="34" charset="0"/>
              </a:rPr>
              <a:t>Население района составляет чуть более 34 </a:t>
            </a:r>
            <a:r>
              <a:rPr lang="ru-RU" sz="1600" dirty="0" err="1">
                <a:latin typeface="Trebuchet MS" pitchFamily="34" charset="0"/>
              </a:rPr>
              <a:t>тыс.человек</a:t>
            </a:r>
            <a:r>
              <a:rPr lang="ru-RU" sz="1600" dirty="0">
                <a:latin typeface="Trebuchet MS" pitchFamily="34" charset="0"/>
              </a:rPr>
              <a:t>. Основное население района, около 20 тыс. проживает в сельской местности.</a:t>
            </a:r>
          </a:p>
          <a:p>
            <a:r>
              <a:rPr lang="ru-RU" sz="1600" dirty="0">
                <a:latin typeface="Trebuchet MS" pitchFamily="34" charset="0"/>
              </a:rPr>
              <a:t> 40% территории района занимают леса. Наибольшую лесистость имеет юго-западная часть района, где начинается </a:t>
            </a:r>
            <a:r>
              <a:rPr lang="ru-RU" sz="1600" dirty="0" err="1">
                <a:latin typeface="Trebuchet MS" pitchFamily="34" charset="0"/>
              </a:rPr>
              <a:t>Налибокская</a:t>
            </a:r>
            <a:r>
              <a:rPr lang="ru-RU" sz="1600" dirty="0">
                <a:latin typeface="Trebuchet MS" pitchFamily="34" charset="0"/>
              </a:rPr>
              <a:t> пуща.</a:t>
            </a:r>
          </a:p>
          <a:p>
            <a:r>
              <a:rPr lang="ru-RU" sz="1600" dirty="0">
                <a:latin typeface="Trebuchet MS" pitchFamily="34" charset="0"/>
              </a:rPr>
              <a:t>В экономике района ведущее место принадлежит сельскому  хозяйству. Основная отрасль сельского </a:t>
            </a:r>
            <a:r>
              <a:rPr lang="ru-RU" sz="1600" dirty="0" smtClean="0">
                <a:latin typeface="Trebuchet MS" pitchFamily="34" charset="0"/>
              </a:rPr>
              <a:t>хозяйства – </a:t>
            </a:r>
            <a:endParaRPr lang="ru-RU" sz="1600" dirty="0">
              <a:latin typeface="Trebuchet MS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9758" y="4686235"/>
            <a:ext cx="96162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rebuchet MS" pitchFamily="34" charset="0"/>
              </a:rPr>
              <a:t>мясо-молочное скотоводство. Выращиваются также зерновые и кормовые культуры, картофель, овощи. Общая земельная площадь района 88,8 тысяч гектаров, земли сельскохозяйственного пользования занимают 76,7 тысячи гектаров, пашня – 56,1 тысяч гектаров.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400508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6152" y="44624"/>
            <a:ext cx="8915400" cy="1143000"/>
          </a:xfrm>
        </p:spPr>
        <p:txBody>
          <a:bodyPr>
            <a:normAutofit/>
          </a:bodyPr>
          <a:lstStyle/>
          <a:p>
            <a:r>
              <a:rPr lang="ru-RU" sz="4000" b="1" dirty="0" err="1">
                <a:latin typeface="Trebuchet MS" pitchFamily="34" charset="0"/>
              </a:rPr>
              <a:t>Агроусадьба</a:t>
            </a:r>
            <a:r>
              <a:rPr lang="ru-RU" sz="4000" b="1" dirty="0">
                <a:latin typeface="Trebuchet MS" pitchFamily="34" charset="0"/>
              </a:rPr>
              <a:t> «За </a:t>
            </a:r>
            <a:r>
              <a:rPr lang="ru-RU" sz="4000" b="1" dirty="0" err="1">
                <a:latin typeface="Trebuchet MS" pitchFamily="34" charset="0"/>
              </a:rPr>
              <a:t>мосточком</a:t>
            </a:r>
            <a:r>
              <a:rPr lang="ru-RU" sz="4000" b="1" dirty="0">
                <a:latin typeface="Trebuchet MS" pitchFamily="34" charset="0"/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68833" y="3668160"/>
            <a:ext cx="43700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</a:rPr>
              <a:t>Усадьба </a:t>
            </a:r>
            <a:r>
              <a:rPr lang="ru-RU" sz="1600" dirty="0">
                <a:latin typeface="Trebuchet MS" pitchFamily="34" charset="0"/>
              </a:rPr>
              <a:t>находится на берегу Западной Березины и </a:t>
            </a:r>
            <a:r>
              <a:rPr lang="ru-RU" sz="1600" dirty="0" err="1">
                <a:latin typeface="Trebuchet MS" pitchFamily="34" charset="0"/>
              </a:rPr>
              <a:t>Саковщинского</a:t>
            </a:r>
            <a:r>
              <a:rPr lang="ru-RU" sz="1600" dirty="0">
                <a:latin typeface="Trebuchet MS" pitchFamily="34" charset="0"/>
              </a:rPr>
              <a:t> водохранилища. В гостевом доме есть русская печь с лежанкой, спутниковое телевидение, караоке, DVD c коллекцией фильмов и музыки. В просторном дворе ухоженный газон, много цветов, плодоносящий сад с разнообразными деревьями и плодовыми кустами, огород с овощами и пряными травами. </a:t>
            </a:r>
            <a:r>
              <a:rPr lang="ru-RU" sz="1600" dirty="0" smtClean="0">
                <a:latin typeface="Trebuchet MS" pitchFamily="34" charset="0"/>
              </a:rPr>
              <a:t>Здесь уютно</a:t>
            </a:r>
            <a:endParaRPr lang="ru-RU" sz="1600" dirty="0">
              <a:latin typeface="Trebuchet MS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39964" y="3376198"/>
            <a:ext cx="2598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1" dirty="0" smtClean="0">
                <a:latin typeface="Trebuchet MS" pitchFamily="34" charset="0"/>
              </a:rPr>
              <a:t>деревня </a:t>
            </a:r>
            <a:r>
              <a:rPr lang="ru-RU" sz="1400" i="1" dirty="0" err="1" smtClean="0">
                <a:latin typeface="Trebuchet MS" pitchFamily="34" charset="0"/>
              </a:rPr>
              <a:t>Замостяны</a:t>
            </a:r>
            <a:r>
              <a:rPr lang="ru-RU" sz="1400" i="1" dirty="0" smtClean="0">
                <a:latin typeface="Trebuchet MS" pitchFamily="34" charset="0"/>
              </a:rPr>
              <a:t>, дом 63</a:t>
            </a:r>
            <a:endParaRPr lang="ru-RU" sz="1400" i="1" dirty="0">
              <a:latin typeface="Trebuchet MS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604" y="1142984"/>
            <a:ext cx="38576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072230" y="1071546"/>
            <a:ext cx="37385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</a:rPr>
              <a:t>Большое внимание уделяется организации активного отдыха туристов. Проводятся различные игры с использованием катапульты и </a:t>
            </a:r>
            <a:r>
              <a:rPr lang="ru-RU" sz="1600" dirty="0" err="1" smtClean="0">
                <a:latin typeface="Trebuchet MS" pitchFamily="34" charset="0"/>
              </a:rPr>
              <a:t>квест</a:t>
            </a:r>
            <a:r>
              <a:rPr lang="ru-RU" sz="1600" dirty="0" smtClean="0">
                <a:latin typeface="Trebuchet MS" pitchFamily="34" charset="0"/>
              </a:rPr>
              <a:t> на природе. Можно пройти обучение по подводному плаванию и рыбалке или отправиться в однодневный поход на лодке по Западной Березине через </a:t>
            </a:r>
            <a:r>
              <a:rPr lang="ru-RU" sz="1600" dirty="0" err="1" smtClean="0">
                <a:latin typeface="Trebuchet MS" pitchFamily="34" charset="0"/>
              </a:rPr>
              <a:t>Налибокскую</a:t>
            </a:r>
            <a:r>
              <a:rPr lang="ru-RU" sz="1600" dirty="0" smtClean="0">
                <a:latin typeface="Trebuchet MS" pitchFamily="34" charset="0"/>
              </a:rPr>
              <a:t> пущу.</a:t>
            </a:r>
            <a:endParaRPr lang="ru-RU" sz="1600" dirty="0"/>
          </a:p>
        </p:txBody>
      </p:sp>
      <p:pic>
        <p:nvPicPr>
          <p:cNvPr id="11" name="Рисунок 1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8884" y="3714752"/>
            <a:ext cx="342902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881166" y="6072206"/>
            <a:ext cx="7500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</a:rPr>
              <a:t>и тихо, можно поваляться в гамаке или поиграть в волейбол, поесть яблок и слив прямо с деревьев. </a:t>
            </a:r>
            <a:endParaRPr lang="ru-RU" sz="1600" dirty="0"/>
          </a:p>
        </p:txBody>
      </p:sp>
      <p:pic>
        <p:nvPicPr>
          <p:cNvPr id="13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3" t="1815" r="215" b="21735"/>
          <a:stretch/>
        </p:blipFill>
        <p:spPr bwMode="auto">
          <a:xfrm rot="16200000">
            <a:off x="-3410383" y="2648320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998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66852" y="1142984"/>
            <a:ext cx="33575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</a:rPr>
              <a:t>Корпоративным клиентам предоставляется возможность поучаствовать в тренинге </a:t>
            </a:r>
            <a:r>
              <a:rPr lang="ru-RU" sz="1600" dirty="0" err="1" smtClean="0">
                <a:latin typeface="Trebuchet MS" pitchFamily="34" charset="0"/>
              </a:rPr>
              <a:t>командообразования</a:t>
            </a:r>
            <a:r>
              <a:rPr lang="ru-RU" sz="1600" dirty="0" smtClean="0">
                <a:latin typeface="Trebuchet MS" pitchFamily="34" charset="0"/>
              </a:rPr>
              <a:t> с использованием катапульты - группа разбивается на две команды, одни – у красной катапульты, вторые – у синей. Каждая команда строит замок из </a:t>
            </a:r>
            <a:br>
              <a:rPr lang="ru-RU" sz="1600" dirty="0" smtClean="0">
                <a:latin typeface="Trebuchet MS" pitchFamily="34" charset="0"/>
              </a:rPr>
            </a:br>
            <a:r>
              <a:rPr lang="ru-RU" sz="1600" dirty="0" smtClean="0">
                <a:latin typeface="Trebuchet MS" pitchFamily="34" charset="0"/>
              </a:rPr>
              <a:t>деревянных брусьев. Задача – при помощи катапульты разрушить здание противника.  </a:t>
            </a:r>
          </a:p>
          <a:p>
            <a:r>
              <a:rPr lang="ru-RU" sz="1600" dirty="0" smtClean="0">
                <a:latin typeface="Trebuchet MS" pitchFamily="34" charset="0"/>
              </a:rPr>
              <a:t> </a:t>
            </a:r>
          </a:p>
          <a:p>
            <a:r>
              <a:rPr lang="ru-RU" sz="1600" dirty="0" smtClean="0">
                <a:latin typeface="Trebuchet MS" pitchFamily="34" charset="0"/>
              </a:rPr>
              <a:t> </a:t>
            </a:r>
            <a:endParaRPr lang="ru-RU" sz="1600" dirty="0">
              <a:latin typeface="Trebuchet MS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95942" y="4071942"/>
            <a:ext cx="40719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rebuchet MS" pitchFamily="34" charset="0"/>
              </a:rPr>
              <a:t>Рядом </a:t>
            </a:r>
            <a:r>
              <a:rPr lang="ru-RU" sz="1600" dirty="0">
                <a:latin typeface="Trebuchet MS" pitchFamily="34" charset="0"/>
              </a:rPr>
              <a:t>с усадьбой оборудована стоянка для </a:t>
            </a:r>
            <a:r>
              <a:rPr lang="ru-RU" sz="1600" dirty="0" err="1">
                <a:latin typeface="Trebuchet MS" pitchFamily="34" charset="0"/>
              </a:rPr>
              <a:t>велопутешественников</a:t>
            </a:r>
            <a:r>
              <a:rPr lang="ru-RU" sz="1600" dirty="0">
                <a:latin typeface="Trebuchet MS" pitchFamily="34" charset="0"/>
              </a:rPr>
              <a:t>, которые странствуют по </a:t>
            </a:r>
            <a:r>
              <a:rPr lang="ru-RU" sz="1600" dirty="0" err="1" smtClean="0">
                <a:latin typeface="Trebuchet MS" pitchFamily="34" charset="0"/>
              </a:rPr>
              <a:t>Воложинщине</a:t>
            </a:r>
            <a:r>
              <a:rPr lang="ru-RU" sz="1600" dirty="0" smtClean="0">
                <a:latin typeface="Trebuchet MS" pitchFamily="34" charset="0"/>
              </a:rPr>
              <a:t>. Здесь </a:t>
            </a:r>
            <a:r>
              <a:rPr lang="ru-RU" sz="1600" dirty="0">
                <a:latin typeface="Trebuchet MS" pitchFamily="34" charset="0"/>
              </a:rPr>
              <a:t>же можно взять напрокат велосипед и отправиться в путешествие по </a:t>
            </a:r>
            <a:r>
              <a:rPr lang="ru-RU" sz="1600" dirty="0" err="1">
                <a:latin typeface="Trebuchet MS" pitchFamily="34" charset="0"/>
              </a:rPr>
              <a:t>веломаршруту</a:t>
            </a:r>
            <a:r>
              <a:rPr lang="ru-RU" sz="1600" dirty="0">
                <a:latin typeface="Trebuchet MS" pitchFamily="34" charset="0"/>
              </a:rPr>
              <a:t>. 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28" y="4286256"/>
            <a:ext cx="364333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164109"/>
            <a:ext cx="4649592" cy="262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06152" y="44624"/>
            <a:ext cx="8915400" cy="1143000"/>
          </a:xfrm>
        </p:spPr>
        <p:txBody>
          <a:bodyPr>
            <a:normAutofit/>
          </a:bodyPr>
          <a:lstStyle/>
          <a:p>
            <a:r>
              <a:rPr lang="ru-RU" sz="4000" b="1" dirty="0" err="1">
                <a:latin typeface="Trebuchet MS" pitchFamily="34" charset="0"/>
              </a:rPr>
              <a:t>Агроусадьба</a:t>
            </a:r>
            <a:r>
              <a:rPr lang="ru-RU" sz="4000" b="1" dirty="0">
                <a:latin typeface="Trebuchet MS" pitchFamily="34" charset="0"/>
              </a:rPr>
              <a:t> «За </a:t>
            </a:r>
            <a:r>
              <a:rPr lang="ru-RU" sz="4000" b="1" dirty="0" err="1">
                <a:latin typeface="Trebuchet MS" pitchFamily="34" charset="0"/>
              </a:rPr>
              <a:t>мосточком</a:t>
            </a:r>
            <a:r>
              <a:rPr lang="ru-RU" sz="4000" b="1" dirty="0">
                <a:latin typeface="Trebuchet MS" pitchFamily="34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29211" y="3804826"/>
            <a:ext cx="4395755" cy="338554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r>
              <a:rPr lang="ru-RU" sz="1600" dirty="0" smtClean="0">
                <a:latin typeface="Trebuchet MS" pitchFamily="34" charset="0"/>
              </a:rPr>
              <a:t>Ядрами служат воздушные шарики с водой.</a:t>
            </a:r>
            <a:endParaRPr lang="ru-RU" sz="1600" dirty="0"/>
          </a:p>
        </p:txBody>
      </p:sp>
      <p:pic>
        <p:nvPicPr>
          <p:cNvPr id="12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3" t="1815" r="215" b="21735"/>
          <a:stretch/>
        </p:blipFill>
        <p:spPr bwMode="auto">
          <a:xfrm rot="16200000">
            <a:off x="-3410383" y="2648320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gks.CCT\Desktop\Ксения\Презентации\Итог Беларусь\mnzw1-1000x10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655639" y="5060201"/>
            <a:ext cx="1904980" cy="21192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6152" y="44624"/>
            <a:ext cx="8915400" cy="1143000"/>
          </a:xfrm>
        </p:spPr>
        <p:txBody>
          <a:bodyPr>
            <a:normAutofit/>
          </a:bodyPr>
          <a:lstStyle/>
          <a:p>
            <a:r>
              <a:rPr lang="ru-RU" sz="4000" b="1" dirty="0" err="1">
                <a:latin typeface="Trebuchet MS" pitchFamily="34" charset="0"/>
              </a:rPr>
              <a:t>Агроусадьба</a:t>
            </a:r>
            <a:r>
              <a:rPr lang="ru-RU" sz="4000" b="1" dirty="0">
                <a:latin typeface="Trebuchet MS" pitchFamily="34" charset="0"/>
              </a:rPr>
              <a:t> «За </a:t>
            </a:r>
            <a:r>
              <a:rPr lang="ru-RU" sz="4000" b="1" dirty="0" err="1">
                <a:latin typeface="Trebuchet MS" pitchFamily="34" charset="0"/>
              </a:rPr>
              <a:t>мосточком</a:t>
            </a:r>
            <a:r>
              <a:rPr lang="ru-RU" sz="4000" b="1" dirty="0">
                <a:latin typeface="Trebuchet MS" pitchFamily="34" charset="0"/>
              </a:rPr>
              <a:t>»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5088" y="3933056"/>
            <a:ext cx="3855959" cy="267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6125" y="1112599"/>
            <a:ext cx="3855959" cy="267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61774" y="3920911"/>
            <a:ext cx="4089223" cy="267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 rotWithShape="1">
          <a:blip r:embed="rId6"/>
          <a:srcRect t="13303"/>
          <a:stretch/>
        </p:blipFill>
        <p:spPr bwMode="auto">
          <a:xfrm>
            <a:off x="1496616" y="1124744"/>
            <a:ext cx="4054381" cy="2304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025008" y="3409836"/>
            <a:ext cx="2207168" cy="104644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rebuchet MS" pitchFamily="34" charset="0"/>
              </a:rPr>
              <a:t>В гостевом доме</a:t>
            </a:r>
            <a:br>
              <a:rPr lang="ru-RU" sz="2800" dirty="0" smtClean="0">
                <a:latin typeface="Trebuchet MS" pitchFamily="34" charset="0"/>
              </a:rPr>
            </a:br>
            <a:r>
              <a:rPr lang="ru-RU" sz="600" dirty="0" smtClean="0">
                <a:latin typeface="Trebuchet MS" pitchFamily="34" charset="0"/>
              </a:rPr>
              <a:t>м</a:t>
            </a:r>
            <a:endParaRPr lang="ru-RU" sz="2800" dirty="0">
              <a:latin typeface="Trebuchet MS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61774" y="3081734"/>
            <a:ext cx="40892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Приют для малобюджетных туристов, в </a:t>
            </a:r>
            <a:r>
              <a:rPr lang="ru-RU" dirty="0" err="1"/>
              <a:t>т.ч</a:t>
            </a:r>
            <a:r>
              <a:rPr lang="ru-RU" dirty="0"/>
              <a:t>. велотуристов (внутри нары для отдыха в спальных мешках)</a:t>
            </a:r>
          </a:p>
        </p:txBody>
      </p:sp>
      <p:pic>
        <p:nvPicPr>
          <p:cNvPr id="12" name="Picture 2" descr="I:\Итог Беларусь\рисуночек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3" t="1815" r="215" b="21735"/>
          <a:stretch/>
        </p:blipFill>
        <p:spPr bwMode="auto">
          <a:xfrm rot="16200000">
            <a:off x="-3410383" y="2648320"/>
            <a:ext cx="8443613" cy="86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543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1577</TotalTime>
  <Words>2521</Words>
  <Application>Microsoft Office PowerPoint</Application>
  <PresentationFormat>Лист A4 (210x297 мм)</PresentationFormat>
  <Paragraphs>234</Paragraphs>
  <Slides>53</Slides>
  <Notes>30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Слайд 1</vt:lpstr>
      <vt:lpstr>Усадьба  «Прилукоморье» </vt:lpstr>
      <vt:lpstr>Усадьба  «Прилукоморье» </vt:lpstr>
      <vt:lpstr>Усадьба  «Прилукоморье» </vt:lpstr>
      <vt:lpstr>Усадьба  «Прилукоморье» </vt:lpstr>
      <vt:lpstr>Слайд 6</vt:lpstr>
      <vt:lpstr>Агроусадьба «За мосточком»</vt:lpstr>
      <vt:lpstr>Агроусадьба «За мосточком»</vt:lpstr>
      <vt:lpstr>Агроусадьба «За мосточком»</vt:lpstr>
      <vt:lpstr>Агроусадьба «Равновесие» </vt:lpstr>
      <vt:lpstr>Агроусадьба «Равновесие» </vt:lpstr>
      <vt:lpstr>Слайд 12</vt:lpstr>
      <vt:lpstr>Слайд 13</vt:lpstr>
      <vt:lpstr>Слайд 14</vt:lpstr>
      <vt:lpstr>Слайд 15</vt:lpstr>
      <vt:lpstr>Слайд 16</vt:lpstr>
      <vt:lpstr>Агроусадьба  «Марцінова гусь»</vt:lpstr>
      <vt:lpstr>Агроусадьба  «Марцінова гусь»</vt:lpstr>
      <vt:lpstr>Усадьба-экомузей «Хутор дудара» (деревня Тишковщина, дом 26)</vt:lpstr>
      <vt:lpstr>Усадьба-экомузей «Хутор дудара» (деревня Тишковщина, дом 26)</vt:lpstr>
      <vt:lpstr>Агроусадьба-экомузей «Мир пчел» (деревня Борок, дом 2)</vt:lpstr>
      <vt:lpstr>Агроусадьба-экомузей «Мир пчел» (деревня Борок, дом 2)</vt:lpstr>
      <vt:lpstr>Государственное природоохранное учреждение «Республиканский ландшафтный заказник «Налибокский» </vt:lpstr>
      <vt:lpstr>Государственное природоохранное учреждение «Республиканский ландшафтный заказник «Налибокский» </vt:lpstr>
      <vt:lpstr>Государственное природоохранное учреждение «Республиканский ландшафтный заказник «Налибокский» </vt:lpstr>
      <vt:lpstr>Государственное природоохранное учреждение «Республиканский ландшафтный заказник «Налибокский» </vt:lpstr>
      <vt:lpstr>Государственное природоохранное учреждение «Республиканский ландшафтный заказник «Налибокский» </vt:lpstr>
      <vt:lpstr>Государственное природоохранное учреждение «Республиканский ландшафтный заказник «Налибокский» </vt:lpstr>
      <vt:lpstr>Слайд 29</vt:lpstr>
      <vt:lpstr>Слайд 30</vt:lpstr>
      <vt:lpstr>Слайд 31</vt:lpstr>
      <vt:lpstr>Слайд 32</vt:lpstr>
      <vt:lpstr>Слайд 33</vt:lpstr>
      <vt:lpstr>Слайд 34</vt:lpstr>
      <vt:lpstr>Агротуристический комплекс  «Гарадзенскі маёнтак «Каробчыцы» Гродненская обл. д.Коробчицы</vt:lpstr>
      <vt:lpstr>Агротуристический комплекс  «Гарадзенскі маёнтак «Каробчыцы»</vt:lpstr>
      <vt:lpstr>Агротуристический комплекс  «Гарадзенскі маёнтак «Каробчыцы»</vt:lpstr>
      <vt:lpstr>Агротуристический комплекс  «Гарадзенскі маёнтак «Каробчыцы»</vt:lpstr>
      <vt:lpstr>Агротуристический комплекс  «Гарадзенскі маёнтак «Каробчыцы» </vt:lpstr>
      <vt:lpstr>Агротуристический комплекс  «Гарадзенскі маёнтак «Каробчыцы» </vt:lpstr>
      <vt:lpstr>Агротуристический комплекс  «Гарадзенскі маёнтак «Каробчыцы»</vt:lpstr>
      <vt:lpstr>Агротуристический комплекс  «Гарадзенскі маёнтак «Каробчыцы»</vt:lpstr>
      <vt:lpstr>Национальный парк  «Беловежская пуща»</vt:lpstr>
      <vt:lpstr>Национальный парк  «Беловежская пуща»</vt:lpstr>
      <vt:lpstr>Национальный парк  «Беловежская пуща»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Гайченко Ксения Сергеевна</dc:creator>
  <cp:lastModifiedBy>Лахтионова Ирина Владимировна</cp:lastModifiedBy>
  <cp:revision>193</cp:revision>
  <dcterms:created xsi:type="dcterms:W3CDTF">2016-10-25T04:33:18Z</dcterms:created>
  <dcterms:modified xsi:type="dcterms:W3CDTF">2019-06-04T08:54:58Z</dcterms:modified>
</cp:coreProperties>
</file>